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63" r:id="rId2"/>
    <p:sldId id="264" r:id="rId3"/>
    <p:sldId id="265" r:id="rId4"/>
    <p:sldId id="266" r:id="rId5"/>
    <p:sldId id="267" r:id="rId6"/>
    <p:sldId id="268" r:id="rId7"/>
    <p:sldId id="258" r:id="rId8"/>
    <p:sldId id="259" r:id="rId9"/>
    <p:sldId id="260" r:id="rId10"/>
    <p:sldId id="256" r:id="rId11"/>
    <p:sldId id="257" r:id="rId12"/>
    <p:sldId id="261" r:id="rId13"/>
    <p:sldId id="262"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p:cViewPr varScale="1">
        <p:scale>
          <a:sx n="62" d="100"/>
          <a:sy n="62" d="100"/>
        </p:scale>
        <p:origin x="60" y="5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31B2C0-F47A-4FBC-89CB-D49E6E02ECD0}" type="datetimeFigureOut">
              <a:rPr lang="en-US" smtClean="0"/>
              <a:t>1/18/2024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E75A29-809A-49CC-B6E5-23C2C3149F9E}" type="slidenum">
              <a:rPr lang="en-US" smtClean="0"/>
              <a:t>‹#›</a:t>
            </a:fld>
            <a:endParaRPr lang="en-US"/>
          </a:p>
        </p:txBody>
      </p:sp>
    </p:spTree>
    <p:extLst>
      <p:ext uri="{BB962C8B-B14F-4D97-AF65-F5344CB8AC3E}">
        <p14:creationId xmlns:p14="http://schemas.microsoft.com/office/powerpoint/2010/main" val="41368801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commonly used STD </a:t>
            </a:r>
            <a:r>
              <a:rPr lang="en-US" dirty="0" err="1"/>
              <a:t>libary</a:t>
            </a:r>
            <a:endParaRPr lang="en-US" dirty="0"/>
          </a:p>
        </p:txBody>
      </p:sp>
      <p:sp>
        <p:nvSpPr>
          <p:cNvPr id="4" name="Slide Number Placeholder 3"/>
          <p:cNvSpPr>
            <a:spLocks noGrp="1"/>
          </p:cNvSpPr>
          <p:nvPr>
            <p:ph type="sldNum" sz="quarter" idx="5"/>
          </p:nvPr>
        </p:nvSpPr>
        <p:spPr/>
        <p:txBody>
          <a:bodyPr/>
          <a:lstStyle/>
          <a:p>
            <a:fld id="{C0E75A29-809A-49CC-B6E5-23C2C3149F9E}" type="slidenum">
              <a:rPr lang="en-US" smtClean="0"/>
              <a:t>7</a:t>
            </a:fld>
            <a:endParaRPr lang="en-US"/>
          </a:p>
        </p:txBody>
      </p:sp>
    </p:spTree>
    <p:extLst>
      <p:ext uri="{BB962C8B-B14F-4D97-AF65-F5344CB8AC3E}">
        <p14:creationId xmlns:p14="http://schemas.microsoft.com/office/powerpoint/2010/main" val="4029352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it and talk about it </a:t>
            </a:r>
          </a:p>
        </p:txBody>
      </p:sp>
      <p:sp>
        <p:nvSpPr>
          <p:cNvPr id="4" name="Slide Number Placeholder 3"/>
          <p:cNvSpPr>
            <a:spLocks noGrp="1"/>
          </p:cNvSpPr>
          <p:nvPr>
            <p:ph type="sldNum" sz="quarter" idx="5"/>
          </p:nvPr>
        </p:nvSpPr>
        <p:spPr/>
        <p:txBody>
          <a:bodyPr/>
          <a:lstStyle/>
          <a:p>
            <a:fld id="{C0E75A29-809A-49CC-B6E5-23C2C3149F9E}" type="slidenum">
              <a:rPr lang="en-US" smtClean="0"/>
              <a:t>8</a:t>
            </a:fld>
            <a:endParaRPr lang="en-US"/>
          </a:p>
        </p:txBody>
      </p:sp>
    </p:spTree>
    <p:extLst>
      <p:ext uri="{BB962C8B-B14F-4D97-AF65-F5344CB8AC3E}">
        <p14:creationId xmlns:p14="http://schemas.microsoft.com/office/powerpoint/2010/main" val="1453452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namespace Now get them run the first C++ program Hello World</a:t>
            </a:r>
          </a:p>
        </p:txBody>
      </p:sp>
      <p:sp>
        <p:nvSpPr>
          <p:cNvPr id="4" name="Slide Number Placeholder 3"/>
          <p:cNvSpPr>
            <a:spLocks noGrp="1"/>
          </p:cNvSpPr>
          <p:nvPr>
            <p:ph type="sldNum" sz="quarter" idx="5"/>
          </p:nvPr>
        </p:nvSpPr>
        <p:spPr/>
        <p:txBody>
          <a:bodyPr/>
          <a:lstStyle/>
          <a:p>
            <a:fld id="{C0E75A29-809A-49CC-B6E5-23C2C3149F9E}" type="slidenum">
              <a:rPr lang="en-US" smtClean="0"/>
              <a:t>9</a:t>
            </a:fld>
            <a:endParaRPr lang="en-US"/>
          </a:p>
        </p:txBody>
      </p:sp>
    </p:spTree>
    <p:extLst>
      <p:ext uri="{BB962C8B-B14F-4D97-AF65-F5344CB8AC3E}">
        <p14:creationId xmlns:p14="http://schemas.microsoft.com/office/powerpoint/2010/main" val="29919224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next slide</a:t>
            </a:r>
          </a:p>
        </p:txBody>
      </p:sp>
      <p:sp>
        <p:nvSpPr>
          <p:cNvPr id="4" name="Slide Number Placeholder 3"/>
          <p:cNvSpPr>
            <a:spLocks noGrp="1"/>
          </p:cNvSpPr>
          <p:nvPr>
            <p:ph type="sldNum" sz="quarter" idx="5"/>
          </p:nvPr>
        </p:nvSpPr>
        <p:spPr/>
        <p:txBody>
          <a:bodyPr/>
          <a:lstStyle/>
          <a:p>
            <a:fld id="{C0E75A29-809A-49CC-B6E5-23C2C3149F9E}" type="slidenum">
              <a:rPr lang="en-US" smtClean="0"/>
              <a:t>10</a:t>
            </a:fld>
            <a:endParaRPr lang="en-US"/>
          </a:p>
        </p:txBody>
      </p:sp>
    </p:spTree>
    <p:extLst>
      <p:ext uri="{BB962C8B-B14F-4D97-AF65-F5344CB8AC3E}">
        <p14:creationId xmlns:p14="http://schemas.microsoft.com/office/powerpoint/2010/main" val="126211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2 </a:t>
            </a:r>
            <a:r>
              <a:rPr lang="en-US" dirty="0" err="1"/>
              <a:t>fillMyBottle</a:t>
            </a:r>
            <a:r>
              <a:rPr lang="en-US" dirty="0"/>
              <a:t>()</a:t>
            </a:r>
          </a:p>
        </p:txBody>
      </p:sp>
      <p:sp>
        <p:nvSpPr>
          <p:cNvPr id="4" name="Slide Number Placeholder 3"/>
          <p:cNvSpPr>
            <a:spLocks noGrp="1"/>
          </p:cNvSpPr>
          <p:nvPr>
            <p:ph type="sldNum" sz="quarter" idx="5"/>
          </p:nvPr>
        </p:nvSpPr>
        <p:spPr/>
        <p:txBody>
          <a:bodyPr/>
          <a:lstStyle/>
          <a:p>
            <a:fld id="{C0E75A29-809A-49CC-B6E5-23C2C3149F9E}" type="slidenum">
              <a:rPr lang="en-US" smtClean="0"/>
              <a:t>13</a:t>
            </a:fld>
            <a:endParaRPr lang="en-US"/>
          </a:p>
        </p:txBody>
      </p:sp>
    </p:spTree>
    <p:extLst>
      <p:ext uri="{BB962C8B-B14F-4D97-AF65-F5344CB8AC3E}">
        <p14:creationId xmlns:p14="http://schemas.microsoft.com/office/powerpoint/2010/main" val="1538552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DC153-B0D7-9F6D-D0E0-CFCD10C9FF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DC550C-179C-2B06-9531-BDFA9F1BCB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484DED-F223-0A26-58A7-F8E8BFCF676D}"/>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5" name="Footer Placeholder 4">
            <a:extLst>
              <a:ext uri="{FF2B5EF4-FFF2-40B4-BE49-F238E27FC236}">
                <a16:creationId xmlns:a16="http://schemas.microsoft.com/office/drawing/2014/main" id="{5BAA219F-1FDC-5CCE-FDAA-C00772E929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858DCF-E980-88DD-C054-77C2CCF2515E}"/>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226697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64852-4CEB-49E2-8A23-B61B9B4480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F3CCBE5-BE35-C354-8E9C-EF1059AE25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E9A502-5653-4B5C-F037-CBFE9129191E}"/>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5" name="Footer Placeholder 4">
            <a:extLst>
              <a:ext uri="{FF2B5EF4-FFF2-40B4-BE49-F238E27FC236}">
                <a16:creationId xmlns:a16="http://schemas.microsoft.com/office/drawing/2014/main" id="{F8CE84B1-B17D-9DE4-ECC2-08857201D7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7CB3C0-5BD9-138B-D20F-C903B2C0B6FA}"/>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426086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F7C3F6-36FE-EF32-7BF1-6805C7A7925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67C645-A60D-CAE2-4E31-81C131D593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2BCFD6-E8D4-253D-8366-DEA41011BCE6}"/>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5" name="Footer Placeholder 4">
            <a:extLst>
              <a:ext uri="{FF2B5EF4-FFF2-40B4-BE49-F238E27FC236}">
                <a16:creationId xmlns:a16="http://schemas.microsoft.com/office/drawing/2014/main" id="{24FB4D1E-CBBD-FEFE-6C5E-0EECCC138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20E91-8C0D-DF0E-C3AB-FC0AF68AF1D3}"/>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4275455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3B817-EB9A-B21E-B12C-2B39997927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E97F55-E1B3-529B-B2C5-205E39F1C7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983CAC-D003-D83A-4113-467F72A1B6BF}"/>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5" name="Footer Placeholder 4">
            <a:extLst>
              <a:ext uri="{FF2B5EF4-FFF2-40B4-BE49-F238E27FC236}">
                <a16:creationId xmlns:a16="http://schemas.microsoft.com/office/drawing/2014/main" id="{56BF5A99-261C-0C8C-04B5-AF74F0C63D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C75ED3-EC59-7D91-0028-F339FA9D70CE}"/>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9960503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AB808-EE84-D085-1517-F3EF2606AE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0BA9E3-0F1C-1C0F-36A7-3803321F92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7DA5BB-0741-AFC7-0B26-A094CE1E3707}"/>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5" name="Footer Placeholder 4">
            <a:extLst>
              <a:ext uri="{FF2B5EF4-FFF2-40B4-BE49-F238E27FC236}">
                <a16:creationId xmlns:a16="http://schemas.microsoft.com/office/drawing/2014/main" id="{1411A5B4-0443-E979-21FE-677BA880D0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790CF-C43B-FCF9-C206-2467A507850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326516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5FE71-0DAE-520A-2240-24C19C6640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90ACA8-3C30-8524-0867-EE7DF7721A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428833-6D66-E508-D33D-FF2F01F80D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1B15DA-CCAE-6D1C-B503-0C045C2B576A}"/>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6" name="Footer Placeholder 5">
            <a:extLst>
              <a:ext uri="{FF2B5EF4-FFF2-40B4-BE49-F238E27FC236}">
                <a16:creationId xmlns:a16="http://schemas.microsoft.com/office/drawing/2014/main" id="{6FEA040D-34F0-C093-4BD1-016FF7429D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9F94D3-CAD1-962F-6F86-1ABDA3AE3906}"/>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979215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0371F-E2DA-9B6D-1491-11CD3AC5A1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9F60A00-C186-A904-A85B-88036A45F7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5280D6-A8C5-0260-B823-C07BD083110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81F5158-4441-6953-B944-A8E0B7B4B6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42B14E-A074-54F4-D566-9EB79C1CCA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190869-0690-B767-A902-8159CBDAC640}"/>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8" name="Footer Placeholder 7">
            <a:extLst>
              <a:ext uri="{FF2B5EF4-FFF2-40B4-BE49-F238E27FC236}">
                <a16:creationId xmlns:a16="http://schemas.microsoft.com/office/drawing/2014/main" id="{E5DAE57E-58C3-AB4E-97F7-3CDAB41031F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3644E13-9979-13D9-F79A-C7B9F649CFEF}"/>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347826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22183-2A11-DA04-92C2-4B4E02DB33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0DD2F8-00EB-87EF-2C99-B78D65BDD437}"/>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4" name="Footer Placeholder 3">
            <a:extLst>
              <a:ext uri="{FF2B5EF4-FFF2-40B4-BE49-F238E27FC236}">
                <a16:creationId xmlns:a16="http://schemas.microsoft.com/office/drawing/2014/main" id="{DED6C574-64FA-3298-C3FA-16B5472468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EF0179-BA7D-3B66-2F62-7B66E994AC33}"/>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385137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4A3DB1-7E60-AFB1-9924-95CE92640C16}"/>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3" name="Footer Placeholder 2">
            <a:extLst>
              <a:ext uri="{FF2B5EF4-FFF2-40B4-BE49-F238E27FC236}">
                <a16:creationId xmlns:a16="http://schemas.microsoft.com/office/drawing/2014/main" id="{0E14E39C-FA51-961C-BAA7-F8CEAC9A40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96EB7C1-EE90-227B-FC0E-E4DC47E06CC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647504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381F2-7C37-6C19-8053-4EF106ACEB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B9F0272-2C2C-5AA2-5422-3A5CA0D7CB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9DB53B2-5135-2DFA-6934-8DFEBC95A5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32D2E5-7D51-BEEB-91A6-9079E237A060}"/>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6" name="Footer Placeholder 5">
            <a:extLst>
              <a:ext uri="{FF2B5EF4-FFF2-40B4-BE49-F238E27FC236}">
                <a16:creationId xmlns:a16="http://schemas.microsoft.com/office/drawing/2014/main" id="{0B2B50BE-7E42-E984-D003-634468ED3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923A58-D781-0916-53BA-401A1F0EFAE0}"/>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251195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9599C-6861-4B54-65E9-858E76C779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B0F663-D481-2E12-5E66-76B81C4F37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F2623D-5449-ED2F-1A2B-3883F4C0E5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0C5A4D-98C6-E06E-67A9-353356462A63}"/>
              </a:ext>
            </a:extLst>
          </p:cNvPr>
          <p:cNvSpPr>
            <a:spLocks noGrp="1"/>
          </p:cNvSpPr>
          <p:nvPr>
            <p:ph type="dt" sz="half" idx="10"/>
          </p:nvPr>
        </p:nvSpPr>
        <p:spPr/>
        <p:txBody>
          <a:bodyPr/>
          <a:lstStyle/>
          <a:p>
            <a:fld id="{C495DF1D-7E3D-4363-8108-41E09F41AE00}" type="datetimeFigureOut">
              <a:rPr lang="en-US" smtClean="0"/>
              <a:t>1/18/2024</a:t>
            </a:fld>
            <a:endParaRPr lang="en-US"/>
          </a:p>
        </p:txBody>
      </p:sp>
      <p:sp>
        <p:nvSpPr>
          <p:cNvPr id="6" name="Footer Placeholder 5">
            <a:extLst>
              <a:ext uri="{FF2B5EF4-FFF2-40B4-BE49-F238E27FC236}">
                <a16:creationId xmlns:a16="http://schemas.microsoft.com/office/drawing/2014/main" id="{9B755AFD-0EA7-E920-6F52-6828CCF188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CA1922-BF9C-B86D-3740-B6505CC2F954}"/>
              </a:ext>
            </a:extLst>
          </p:cNvPr>
          <p:cNvSpPr>
            <a:spLocks noGrp="1"/>
          </p:cNvSpPr>
          <p:nvPr>
            <p:ph type="sldNum" sz="quarter" idx="12"/>
          </p:nvPr>
        </p:nvSpPr>
        <p:spPr/>
        <p:txBody>
          <a:bodyPr/>
          <a:lstStyle/>
          <a:p>
            <a:fld id="{D625C15A-F082-45B2-AF49-73AC50E6951F}" type="slidenum">
              <a:rPr lang="en-US" smtClean="0"/>
              <a:t>‹#›</a:t>
            </a:fld>
            <a:endParaRPr lang="en-US"/>
          </a:p>
        </p:txBody>
      </p:sp>
    </p:spTree>
    <p:extLst>
      <p:ext uri="{BB962C8B-B14F-4D97-AF65-F5344CB8AC3E}">
        <p14:creationId xmlns:p14="http://schemas.microsoft.com/office/powerpoint/2010/main" val="3704309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2CC3BF-0CAB-AE96-62FE-91536615F0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68A7EF2-BBF3-ADBC-0A78-639BF514E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B16280-8F91-7EBF-E4C6-30849F1B8D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95DF1D-7E3D-4363-8108-41E09F41AE00}" type="datetimeFigureOut">
              <a:rPr lang="en-US" smtClean="0"/>
              <a:t>1/18/2024</a:t>
            </a:fld>
            <a:endParaRPr lang="en-US"/>
          </a:p>
        </p:txBody>
      </p:sp>
      <p:sp>
        <p:nvSpPr>
          <p:cNvPr id="5" name="Footer Placeholder 4">
            <a:extLst>
              <a:ext uri="{FF2B5EF4-FFF2-40B4-BE49-F238E27FC236}">
                <a16:creationId xmlns:a16="http://schemas.microsoft.com/office/drawing/2014/main" id="{4E11A78F-6F29-5AB2-59C3-CFB6D5A61A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B29F61-5E5C-B0F2-54DA-A1FE29BBDB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25C15A-F082-45B2-AF49-73AC50E6951F}" type="slidenum">
              <a:rPr lang="en-US" smtClean="0"/>
              <a:t>‹#›</a:t>
            </a:fld>
            <a:endParaRPr lang="en-US"/>
          </a:p>
        </p:txBody>
      </p:sp>
    </p:spTree>
    <p:extLst>
      <p:ext uri="{BB962C8B-B14F-4D97-AF65-F5344CB8AC3E}">
        <p14:creationId xmlns:p14="http://schemas.microsoft.com/office/powerpoint/2010/main" val="4281824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n.cppreference.com/w/cpp/standard_library"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48E86-241B-411F-6C2F-799892604007}"/>
              </a:ext>
            </a:extLst>
          </p:cNvPr>
          <p:cNvSpPr>
            <a:spLocks noGrp="1"/>
          </p:cNvSpPr>
          <p:nvPr>
            <p:ph type="ctrTitle"/>
          </p:nvPr>
        </p:nvSpPr>
        <p:spPr/>
        <p:txBody>
          <a:bodyPr/>
          <a:lstStyle/>
          <a:p>
            <a:r>
              <a:rPr lang="en-US" dirty="0"/>
              <a:t>C++ Workshop</a:t>
            </a:r>
          </a:p>
        </p:txBody>
      </p:sp>
      <p:sp>
        <p:nvSpPr>
          <p:cNvPr id="3" name="Subtitle 2">
            <a:extLst>
              <a:ext uri="{FF2B5EF4-FFF2-40B4-BE49-F238E27FC236}">
                <a16:creationId xmlns:a16="http://schemas.microsoft.com/office/drawing/2014/main" id="{9F5D9457-A7E3-012A-55BA-90134298C95D}"/>
              </a:ext>
            </a:extLst>
          </p:cNvPr>
          <p:cNvSpPr>
            <a:spLocks noGrp="1"/>
          </p:cNvSpPr>
          <p:nvPr>
            <p:ph type="subTitle" idx="1"/>
          </p:nvPr>
        </p:nvSpPr>
        <p:spPr/>
        <p:txBody>
          <a:bodyPr/>
          <a:lstStyle/>
          <a:p>
            <a:r>
              <a:rPr lang="en-US" dirty="0"/>
              <a:t>Provide to you by ACM created by Jimmy Yang</a:t>
            </a:r>
          </a:p>
        </p:txBody>
      </p:sp>
    </p:spTree>
    <p:extLst>
      <p:ext uri="{BB962C8B-B14F-4D97-AF65-F5344CB8AC3E}">
        <p14:creationId xmlns:p14="http://schemas.microsoft.com/office/powerpoint/2010/main" val="1740039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B539F916-87D3-2421-A660-2AFF1B90D4D6}"/>
              </a:ext>
            </a:extLst>
          </p:cNvPr>
          <p:cNvSpPr>
            <a:spLocks noGrp="1"/>
          </p:cNvSpPr>
          <p:nvPr>
            <p:ph type="title"/>
          </p:nvPr>
        </p:nvSpPr>
        <p:spPr/>
        <p:txBody>
          <a:bodyPr/>
          <a:lstStyle/>
          <a:p>
            <a:r>
              <a:rPr lang="en-US" dirty="0"/>
              <a:t>Basics Variables</a:t>
            </a:r>
          </a:p>
        </p:txBody>
      </p:sp>
      <p:sp>
        <p:nvSpPr>
          <p:cNvPr id="21" name="Content Placeholder 20">
            <a:extLst>
              <a:ext uri="{FF2B5EF4-FFF2-40B4-BE49-F238E27FC236}">
                <a16:creationId xmlns:a16="http://schemas.microsoft.com/office/drawing/2014/main" id="{D8CF40B6-E19D-E635-3515-A1CC1F322D72}"/>
              </a:ext>
            </a:extLst>
          </p:cNvPr>
          <p:cNvSpPr>
            <a:spLocks noGrp="1"/>
          </p:cNvSpPr>
          <p:nvPr>
            <p:ph sz="half" idx="1"/>
          </p:nvPr>
        </p:nvSpPr>
        <p:spPr/>
        <p:txBody>
          <a:bodyPr>
            <a:normAutofit fontScale="92500" lnSpcReduction="10000"/>
          </a:bodyPr>
          <a:lstStyle/>
          <a:p>
            <a:r>
              <a:rPr lang="en-US" dirty="0"/>
              <a:t>bool: Size: 1 byte Values: true or false</a:t>
            </a:r>
          </a:p>
          <a:p>
            <a:r>
              <a:rPr lang="en-US" dirty="0"/>
              <a:t>char: Size: 1 byte Values: 8-bit ASCII character (or wider character based on the encoding)</a:t>
            </a:r>
          </a:p>
          <a:p>
            <a:r>
              <a:rPr lang="en-US" dirty="0"/>
              <a:t>int: Size: 4 bytes (on most systems) Values: Integer numbers (e.g., -2147483648 to 2147483647 for a signed int)</a:t>
            </a:r>
          </a:p>
          <a:p>
            <a:r>
              <a:rPr lang="en-US" dirty="0"/>
              <a:t>float: Size: 4 bytes Values: Single-precision floating-point numbers</a:t>
            </a:r>
          </a:p>
          <a:p>
            <a:pPr marL="0" indent="0">
              <a:buNone/>
            </a:pPr>
            <a:endParaRPr lang="en-US" dirty="0"/>
          </a:p>
        </p:txBody>
      </p:sp>
      <p:sp>
        <p:nvSpPr>
          <p:cNvPr id="22" name="Content Placeholder 21">
            <a:extLst>
              <a:ext uri="{FF2B5EF4-FFF2-40B4-BE49-F238E27FC236}">
                <a16:creationId xmlns:a16="http://schemas.microsoft.com/office/drawing/2014/main" id="{320846DA-A70C-83C3-DB8F-FFB3FB1B3999}"/>
              </a:ext>
            </a:extLst>
          </p:cNvPr>
          <p:cNvSpPr>
            <a:spLocks noGrp="1"/>
          </p:cNvSpPr>
          <p:nvPr>
            <p:ph sz="half" idx="2"/>
          </p:nvPr>
        </p:nvSpPr>
        <p:spPr/>
        <p:txBody>
          <a:bodyPr>
            <a:normAutofit fontScale="92500" lnSpcReduction="10000"/>
          </a:bodyPr>
          <a:lstStyle/>
          <a:p>
            <a:r>
              <a:rPr lang="en-US" dirty="0"/>
              <a:t>double: Size: 8 bytes Values: Double-precision floating-point numbers</a:t>
            </a:r>
          </a:p>
          <a:p>
            <a:r>
              <a:rPr lang="en-US" dirty="0"/>
              <a:t>long: Size: 4 or 8 bytes (depending on the system) Values: Extended size integer (similar to int, but with a larger range)</a:t>
            </a:r>
          </a:p>
          <a:p>
            <a:r>
              <a:rPr lang="en-US" dirty="0"/>
              <a:t>long </a:t>
            </a:r>
            <a:r>
              <a:rPr lang="en-US" dirty="0" err="1"/>
              <a:t>long</a:t>
            </a:r>
            <a:r>
              <a:rPr lang="en-US" dirty="0"/>
              <a:t>: Size: 8 bytes Values: Larger extended size integer</a:t>
            </a:r>
          </a:p>
          <a:p>
            <a:r>
              <a:rPr lang="en-US" dirty="0"/>
              <a:t>short: Size: 2 bytes Values: Short integer</a:t>
            </a:r>
          </a:p>
        </p:txBody>
      </p:sp>
    </p:spTree>
    <p:extLst>
      <p:ext uri="{BB962C8B-B14F-4D97-AF65-F5344CB8AC3E}">
        <p14:creationId xmlns:p14="http://schemas.microsoft.com/office/powerpoint/2010/main" val="2774627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381FC-17B1-36B8-94B1-DDC6BC4FB535}"/>
              </a:ext>
            </a:extLst>
          </p:cNvPr>
          <p:cNvSpPr>
            <a:spLocks noGrp="1"/>
          </p:cNvSpPr>
          <p:nvPr>
            <p:ph type="title"/>
          </p:nvPr>
        </p:nvSpPr>
        <p:spPr/>
        <p:txBody>
          <a:bodyPr/>
          <a:lstStyle/>
          <a:p>
            <a:r>
              <a:rPr lang="en-US" dirty="0"/>
              <a:t>Basics Variables continued</a:t>
            </a:r>
          </a:p>
        </p:txBody>
      </p:sp>
      <p:sp>
        <p:nvSpPr>
          <p:cNvPr id="3" name="Content Placeholder 2">
            <a:extLst>
              <a:ext uri="{FF2B5EF4-FFF2-40B4-BE49-F238E27FC236}">
                <a16:creationId xmlns:a16="http://schemas.microsoft.com/office/drawing/2014/main" id="{8BDCC614-8822-112B-DDB0-160241A22935}"/>
              </a:ext>
            </a:extLst>
          </p:cNvPr>
          <p:cNvSpPr>
            <a:spLocks noGrp="1"/>
          </p:cNvSpPr>
          <p:nvPr>
            <p:ph sz="half" idx="1"/>
          </p:nvPr>
        </p:nvSpPr>
        <p:spPr/>
        <p:txBody>
          <a:bodyPr>
            <a:normAutofit/>
          </a:bodyPr>
          <a:lstStyle/>
          <a:p>
            <a:pPr marL="514350" indent="-514350">
              <a:buFont typeface="+mj-lt"/>
              <a:buAutoNum type="arabicPeriod"/>
            </a:pPr>
            <a:r>
              <a:rPr lang="en-US" dirty="0"/>
              <a:t>bool </a:t>
            </a:r>
            <a:r>
              <a:rPr lang="en-US" dirty="0" err="1"/>
              <a:t>boolVar</a:t>
            </a:r>
            <a:r>
              <a:rPr lang="en-US" dirty="0"/>
              <a:t> = true;</a:t>
            </a:r>
          </a:p>
          <a:p>
            <a:pPr marL="514350" indent="-514350">
              <a:buFont typeface="+mj-lt"/>
              <a:buAutoNum type="arabicPeriod"/>
            </a:pPr>
            <a:r>
              <a:rPr lang="en-US" dirty="0"/>
              <a:t>char </a:t>
            </a:r>
            <a:r>
              <a:rPr lang="en-US" dirty="0" err="1"/>
              <a:t>charVar</a:t>
            </a:r>
            <a:r>
              <a:rPr lang="en-US" dirty="0"/>
              <a:t> = 'A';</a:t>
            </a:r>
          </a:p>
          <a:p>
            <a:pPr marL="514350" indent="-514350">
              <a:buFont typeface="+mj-lt"/>
              <a:buAutoNum type="arabicPeriod"/>
            </a:pPr>
            <a:r>
              <a:rPr lang="en-US" dirty="0"/>
              <a:t>int </a:t>
            </a:r>
            <a:r>
              <a:rPr lang="en-US" dirty="0" err="1"/>
              <a:t>intVar</a:t>
            </a:r>
            <a:r>
              <a:rPr lang="en-US" dirty="0"/>
              <a:t> = 42;</a:t>
            </a:r>
          </a:p>
          <a:p>
            <a:pPr marL="514350" indent="-514350">
              <a:buFont typeface="+mj-lt"/>
              <a:buAutoNum type="arabicPeriod"/>
            </a:pPr>
            <a:r>
              <a:rPr lang="en-US" dirty="0"/>
              <a:t>float </a:t>
            </a:r>
            <a:r>
              <a:rPr lang="en-US" dirty="0" err="1"/>
              <a:t>floatVar</a:t>
            </a:r>
            <a:r>
              <a:rPr lang="en-US" dirty="0"/>
              <a:t> = 3.14f;</a:t>
            </a:r>
          </a:p>
          <a:p>
            <a:pPr marL="514350" indent="-514350">
              <a:buFont typeface="+mj-lt"/>
              <a:buAutoNum type="arabicPeriod"/>
            </a:pPr>
            <a:r>
              <a:rPr lang="en-US" dirty="0"/>
              <a:t>double </a:t>
            </a:r>
            <a:r>
              <a:rPr lang="en-US" dirty="0" err="1"/>
              <a:t>doubleVar</a:t>
            </a:r>
            <a:r>
              <a:rPr lang="en-US" dirty="0"/>
              <a:t> = 2.71828;</a:t>
            </a:r>
          </a:p>
          <a:p>
            <a:pPr marL="514350" indent="-514350">
              <a:buFont typeface="+mj-lt"/>
              <a:buAutoNum type="arabicPeriod"/>
            </a:pPr>
            <a:r>
              <a:rPr lang="en-US" dirty="0"/>
              <a:t>long </a:t>
            </a:r>
            <a:r>
              <a:rPr lang="en-US" dirty="0" err="1"/>
              <a:t>long</a:t>
            </a:r>
            <a:r>
              <a:rPr lang="en-US" dirty="0"/>
              <a:t> </a:t>
            </a:r>
            <a:r>
              <a:rPr lang="en-US" dirty="0" err="1"/>
              <a:t>longLongVar</a:t>
            </a:r>
            <a:r>
              <a:rPr lang="en-US" dirty="0"/>
              <a:t> = 1234567890123456LL;</a:t>
            </a:r>
          </a:p>
          <a:p>
            <a:pPr marL="514350" indent="-514350">
              <a:buFont typeface="+mj-lt"/>
              <a:buAutoNum type="arabicPeriod"/>
            </a:pPr>
            <a:r>
              <a:rPr lang="en-US" dirty="0"/>
              <a:t>short </a:t>
            </a:r>
            <a:r>
              <a:rPr lang="en-US" dirty="0" err="1"/>
              <a:t>shortVar</a:t>
            </a:r>
            <a:r>
              <a:rPr lang="en-US" dirty="0"/>
              <a:t> = 32767;</a:t>
            </a:r>
          </a:p>
        </p:txBody>
      </p:sp>
      <p:sp>
        <p:nvSpPr>
          <p:cNvPr id="4" name="Content Placeholder 3">
            <a:extLst>
              <a:ext uri="{FF2B5EF4-FFF2-40B4-BE49-F238E27FC236}">
                <a16:creationId xmlns:a16="http://schemas.microsoft.com/office/drawing/2014/main" id="{3D564BF9-14DC-7186-5AC1-36430BCBA44D}"/>
              </a:ext>
            </a:extLst>
          </p:cNvPr>
          <p:cNvSpPr>
            <a:spLocks noGrp="1"/>
          </p:cNvSpPr>
          <p:nvPr>
            <p:ph sz="half" idx="2"/>
          </p:nvPr>
        </p:nvSpPr>
        <p:spPr/>
        <p:txBody>
          <a:bodyPr>
            <a:normAutofit/>
          </a:bodyPr>
          <a:lstStyle/>
          <a:p>
            <a:r>
              <a:rPr lang="en-US" dirty="0"/>
              <a:t>When you run this program, it will output the size of each variable in bytes. Note that the actual sizes can vary between different systems and compilers, but the sizes mentioned here are common on many modern systems.</a:t>
            </a:r>
          </a:p>
        </p:txBody>
      </p:sp>
    </p:spTree>
    <p:extLst>
      <p:ext uri="{BB962C8B-B14F-4D97-AF65-F5344CB8AC3E}">
        <p14:creationId xmlns:p14="http://schemas.microsoft.com/office/powerpoint/2010/main" val="2781050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A08F1-E826-BAA5-7453-E13A25F68764}"/>
              </a:ext>
            </a:extLst>
          </p:cNvPr>
          <p:cNvSpPr>
            <a:spLocks noGrp="1"/>
          </p:cNvSpPr>
          <p:nvPr>
            <p:ph type="title"/>
          </p:nvPr>
        </p:nvSpPr>
        <p:spPr/>
        <p:txBody>
          <a:bodyPr/>
          <a:lstStyle/>
          <a:p>
            <a:r>
              <a:rPr lang="en-US" dirty="0"/>
              <a:t>Basics Operators</a:t>
            </a:r>
          </a:p>
        </p:txBody>
      </p:sp>
      <p:sp>
        <p:nvSpPr>
          <p:cNvPr id="3" name="Content Placeholder 2">
            <a:extLst>
              <a:ext uri="{FF2B5EF4-FFF2-40B4-BE49-F238E27FC236}">
                <a16:creationId xmlns:a16="http://schemas.microsoft.com/office/drawing/2014/main" id="{12A42C7E-DF99-A0D2-40FC-D816F2BD9D0A}"/>
              </a:ext>
            </a:extLst>
          </p:cNvPr>
          <p:cNvSpPr>
            <a:spLocks noGrp="1"/>
          </p:cNvSpPr>
          <p:nvPr>
            <p:ph sz="half" idx="1"/>
          </p:nvPr>
        </p:nvSpPr>
        <p:spPr/>
        <p:txBody>
          <a:bodyPr>
            <a:normAutofit fontScale="47500" lnSpcReduction="20000"/>
          </a:bodyPr>
          <a:lstStyle/>
          <a:p>
            <a:pPr marL="0" marR="0">
              <a:lnSpc>
                <a:spcPct val="107000"/>
              </a:lnSpc>
              <a:spcBef>
                <a:spcPts val="0"/>
              </a:spcBef>
              <a:spcAft>
                <a:spcPts val="800"/>
              </a:spcAft>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Arithmetic Operators:</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(Addition)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(Subtraction)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(Multiplication)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(Division)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(Modulus)</a:t>
            </a:r>
          </a:p>
          <a:p>
            <a:pPr marL="0" marR="0">
              <a:lnSpc>
                <a:spcPct val="107000"/>
              </a:lnSpc>
              <a:spcBef>
                <a:spcPts val="0"/>
              </a:spcBef>
              <a:spcAft>
                <a:spcPts val="800"/>
              </a:spcAft>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Relational Operators:</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 (Not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&lt; (Less than)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&gt; (Greater than)</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&lt;= (Less than or equal to)</a:t>
            </a:r>
          </a:p>
          <a:p>
            <a:pPr marL="0" marR="0" indent="0">
              <a:lnSpc>
                <a:spcPct val="107000"/>
              </a:lnSpc>
              <a:spcBef>
                <a:spcPts val="0"/>
              </a:spcBef>
              <a:spcAft>
                <a:spcPts val="800"/>
              </a:spcAft>
              <a:buNone/>
            </a:pPr>
            <a:r>
              <a:rPr lang="en-US" sz="3300" kern="100" dirty="0">
                <a:effectLst/>
                <a:latin typeface="Calibri" panose="020F0502020204030204" pitchFamily="34" charset="0"/>
                <a:ea typeface="PMingLiU" panose="02020500000000000000" pitchFamily="18" charset="-120"/>
                <a:cs typeface="Times New Roman" panose="02020603050405020304" pitchFamily="18" charset="0"/>
              </a:rPr>
              <a:t>&gt;= (Greater than or equal to)</a:t>
            </a:r>
          </a:p>
          <a:p>
            <a:endParaRPr lang="en-US" dirty="0"/>
          </a:p>
        </p:txBody>
      </p:sp>
      <p:sp>
        <p:nvSpPr>
          <p:cNvPr id="4" name="Content Placeholder 3">
            <a:extLst>
              <a:ext uri="{FF2B5EF4-FFF2-40B4-BE49-F238E27FC236}">
                <a16:creationId xmlns:a16="http://schemas.microsoft.com/office/drawing/2014/main" id="{E403F16E-0F51-5D2C-8330-1437E11EBD28}"/>
              </a:ext>
            </a:extLst>
          </p:cNvPr>
          <p:cNvSpPr>
            <a:spLocks noGrp="1"/>
          </p:cNvSpPr>
          <p:nvPr>
            <p:ph sz="half" idx="2"/>
          </p:nvPr>
        </p:nvSpPr>
        <p:spPr/>
        <p:txBody>
          <a:bodyPr>
            <a:normAutofit fontScale="47500" lnSpcReduction="20000"/>
          </a:bodyPr>
          <a:lstStyle/>
          <a:p>
            <a:r>
              <a:rPr lang="en-US" sz="3800" dirty="0"/>
              <a:t>Logical Operators:</a:t>
            </a:r>
          </a:p>
          <a:p>
            <a:pPr marL="0" indent="0">
              <a:buNone/>
            </a:pPr>
            <a:r>
              <a:rPr lang="en-US" sz="3800" dirty="0"/>
              <a:t>&amp;&amp; (Logical AND)</a:t>
            </a:r>
          </a:p>
          <a:p>
            <a:pPr marL="0" indent="0">
              <a:buNone/>
            </a:pPr>
            <a:r>
              <a:rPr lang="en-US" sz="3800" dirty="0"/>
              <a:t>|| (Logical OR)</a:t>
            </a:r>
          </a:p>
          <a:p>
            <a:pPr marL="0" indent="0">
              <a:buNone/>
            </a:pPr>
            <a:r>
              <a:rPr lang="en-US" sz="3800" dirty="0"/>
              <a:t>! (Logical NOT)</a:t>
            </a:r>
          </a:p>
          <a:p>
            <a:r>
              <a:rPr lang="en-US" sz="3800" dirty="0"/>
              <a:t>Bitwise Operators:</a:t>
            </a:r>
          </a:p>
          <a:p>
            <a:pPr marL="0" indent="0">
              <a:buNone/>
            </a:pPr>
            <a:r>
              <a:rPr lang="en-US" sz="3800" dirty="0"/>
              <a:t>&amp; (Bitwise AND)</a:t>
            </a:r>
          </a:p>
          <a:p>
            <a:pPr marL="0" indent="0">
              <a:buNone/>
            </a:pPr>
            <a:r>
              <a:rPr lang="en-US" sz="3800" dirty="0"/>
              <a:t>| (Bitwise OR)</a:t>
            </a:r>
          </a:p>
          <a:p>
            <a:pPr marL="0" indent="0">
              <a:buNone/>
            </a:pPr>
            <a:r>
              <a:rPr lang="en-US" sz="3800" dirty="0"/>
              <a:t>^ (Bitwise XOR)</a:t>
            </a:r>
          </a:p>
          <a:p>
            <a:pPr marL="0" indent="0">
              <a:buNone/>
            </a:pPr>
            <a:r>
              <a:rPr lang="en-US" sz="3800" dirty="0"/>
              <a:t>~ (Bitwise NOT)</a:t>
            </a:r>
          </a:p>
          <a:p>
            <a:pPr marL="0" indent="0">
              <a:buNone/>
            </a:pPr>
            <a:r>
              <a:rPr lang="en-US" sz="3800" dirty="0"/>
              <a:t>&lt;&lt; (Left shift)</a:t>
            </a:r>
          </a:p>
          <a:p>
            <a:pPr marL="0" indent="0">
              <a:buNone/>
            </a:pPr>
            <a:r>
              <a:rPr lang="en-US" sz="3800" dirty="0"/>
              <a:t>&gt;&gt; (Right shift)</a:t>
            </a:r>
          </a:p>
          <a:p>
            <a:pPr marL="0" indent="0">
              <a:buNone/>
            </a:pPr>
            <a:endParaRPr lang="en-US" dirty="0"/>
          </a:p>
        </p:txBody>
      </p:sp>
    </p:spTree>
    <p:extLst>
      <p:ext uri="{BB962C8B-B14F-4D97-AF65-F5344CB8AC3E}">
        <p14:creationId xmlns:p14="http://schemas.microsoft.com/office/powerpoint/2010/main" val="2782247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5F398-8FFE-0106-00EC-FA5F9F209068}"/>
              </a:ext>
            </a:extLst>
          </p:cNvPr>
          <p:cNvSpPr>
            <a:spLocks noGrp="1"/>
          </p:cNvSpPr>
          <p:nvPr>
            <p:ph type="title"/>
          </p:nvPr>
        </p:nvSpPr>
        <p:spPr/>
        <p:txBody>
          <a:bodyPr/>
          <a:lstStyle/>
          <a:p>
            <a:r>
              <a:rPr lang="en-US" dirty="0"/>
              <a:t>Basics Operators continues</a:t>
            </a:r>
          </a:p>
        </p:txBody>
      </p:sp>
      <p:sp>
        <p:nvSpPr>
          <p:cNvPr id="3" name="Content Placeholder 2">
            <a:extLst>
              <a:ext uri="{FF2B5EF4-FFF2-40B4-BE49-F238E27FC236}">
                <a16:creationId xmlns:a16="http://schemas.microsoft.com/office/drawing/2014/main" id="{CD26D92F-1A6F-C8CA-3E9E-82A2BFA3EBE9}"/>
              </a:ext>
            </a:extLst>
          </p:cNvPr>
          <p:cNvSpPr>
            <a:spLocks noGrp="1"/>
          </p:cNvSpPr>
          <p:nvPr>
            <p:ph sz="half" idx="1"/>
          </p:nvPr>
        </p:nvSpPr>
        <p:spPr/>
        <p:txBody>
          <a:bodyPr>
            <a:noAutofit/>
          </a:bodyPr>
          <a:lstStyle/>
          <a:p>
            <a:pPr marL="0" marR="0">
              <a:lnSpc>
                <a:spcPct val="107000"/>
              </a:lnSpc>
              <a:spcBef>
                <a:spcPts val="0"/>
              </a:spcBef>
              <a:spcAft>
                <a:spcPts val="800"/>
              </a:spcAft>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Assignment Operators:</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(Addition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(Subtraction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(Multiplication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(Division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(Modulus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&amp;= (Bitwise AND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(Bitwise OR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 (Bitwise XOR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&lt;&lt;= (Left shift assignment)</a:t>
            </a:r>
          </a:p>
          <a:p>
            <a:pPr marL="0" marR="0" indent="0">
              <a:lnSpc>
                <a:spcPct val="107000"/>
              </a:lnSpc>
              <a:spcBef>
                <a:spcPts val="0"/>
              </a:spcBef>
              <a:spcAft>
                <a:spcPts val="800"/>
              </a:spcAft>
              <a:buNone/>
            </a:pPr>
            <a:r>
              <a:rPr lang="en-US" sz="1800" kern="100" dirty="0">
                <a:effectLst/>
                <a:latin typeface="Calibri" panose="020F0502020204030204" pitchFamily="34" charset="0"/>
                <a:ea typeface="PMingLiU" panose="02020500000000000000" pitchFamily="18" charset="-120"/>
                <a:cs typeface="Times New Roman" panose="02020603050405020304" pitchFamily="18" charset="0"/>
              </a:rPr>
              <a:t>&gt;&gt;= (Right shift assignment)</a:t>
            </a:r>
          </a:p>
        </p:txBody>
      </p:sp>
      <p:sp>
        <p:nvSpPr>
          <p:cNvPr id="4" name="Content Placeholder 3">
            <a:extLst>
              <a:ext uri="{FF2B5EF4-FFF2-40B4-BE49-F238E27FC236}">
                <a16:creationId xmlns:a16="http://schemas.microsoft.com/office/drawing/2014/main" id="{20C46971-0050-661B-0A5B-740377781256}"/>
              </a:ext>
            </a:extLst>
          </p:cNvPr>
          <p:cNvSpPr>
            <a:spLocks noGrp="1"/>
          </p:cNvSpPr>
          <p:nvPr>
            <p:ph sz="half" idx="2"/>
          </p:nvPr>
        </p:nvSpPr>
        <p:spPr/>
        <p:txBody>
          <a:bodyPr>
            <a:noAutofit/>
          </a:bodyPr>
          <a:lstStyle/>
          <a:p>
            <a:r>
              <a:rPr lang="en-US" sz="1800" dirty="0"/>
              <a:t>Increment and Decrement Operators:</a:t>
            </a:r>
          </a:p>
          <a:p>
            <a:pPr marL="0" indent="0">
              <a:buNone/>
            </a:pPr>
            <a:r>
              <a:rPr lang="en-US" sz="1800" dirty="0"/>
              <a:t>++ (Increment)</a:t>
            </a:r>
          </a:p>
          <a:p>
            <a:pPr marL="0" indent="0">
              <a:buNone/>
            </a:pPr>
            <a:r>
              <a:rPr lang="en-US" sz="1800" dirty="0"/>
              <a:t>-- (Decrement)</a:t>
            </a:r>
          </a:p>
          <a:p>
            <a:pPr marL="0" indent="0">
              <a:buNone/>
            </a:pPr>
            <a:r>
              <a:rPr lang="en-US" sz="1800" dirty="0"/>
              <a:t>Conditional (Ternary) Operator:</a:t>
            </a:r>
          </a:p>
          <a:p>
            <a:pPr marL="0" indent="0">
              <a:buNone/>
            </a:pPr>
            <a:r>
              <a:rPr lang="en-US" sz="1800" dirty="0"/>
              <a:t>? : (Conditional operator)</a:t>
            </a:r>
          </a:p>
          <a:p>
            <a:pPr marL="0" indent="0">
              <a:buNone/>
            </a:pPr>
            <a:r>
              <a:rPr lang="en-US" sz="1800" dirty="0"/>
              <a:t>Miscellaneous Operators:</a:t>
            </a:r>
          </a:p>
          <a:p>
            <a:pPr marL="0" indent="0">
              <a:buNone/>
            </a:pPr>
            <a:r>
              <a:rPr lang="en-US" sz="1800" dirty="0" err="1"/>
              <a:t>sizeof</a:t>
            </a:r>
            <a:r>
              <a:rPr lang="en-US" sz="1800" dirty="0"/>
              <a:t> (Size of an object or type)</a:t>
            </a:r>
          </a:p>
          <a:p>
            <a:pPr marL="0" indent="0">
              <a:buNone/>
            </a:pPr>
            <a:r>
              <a:rPr lang="en-US" sz="1800" dirty="0"/>
              <a:t>, (Comma operator)</a:t>
            </a:r>
          </a:p>
          <a:p>
            <a:pPr marL="0" indent="0">
              <a:buNone/>
            </a:pPr>
            <a:r>
              <a:rPr lang="en-US" sz="1800" dirty="0"/>
              <a:t>-&gt; (Member access operator)</a:t>
            </a:r>
          </a:p>
          <a:p>
            <a:pPr marL="0" indent="0">
              <a:buNone/>
            </a:pPr>
            <a:r>
              <a:rPr lang="en-US" sz="1800" dirty="0"/>
              <a:t>. (Member access operator)</a:t>
            </a:r>
          </a:p>
          <a:p>
            <a:pPr marL="0" indent="0">
              <a:buNone/>
            </a:pPr>
            <a:r>
              <a:rPr lang="en-US" sz="1800" dirty="0"/>
              <a:t>&amp; (Address-of operator)</a:t>
            </a:r>
          </a:p>
          <a:p>
            <a:pPr marL="0" indent="0">
              <a:buNone/>
            </a:pPr>
            <a:r>
              <a:rPr lang="en-US" sz="1800" dirty="0"/>
              <a:t>* (Pointer dereference operator)</a:t>
            </a:r>
          </a:p>
        </p:txBody>
      </p:sp>
    </p:spTree>
    <p:extLst>
      <p:ext uri="{BB962C8B-B14F-4D97-AF65-F5344CB8AC3E}">
        <p14:creationId xmlns:p14="http://schemas.microsoft.com/office/powerpoint/2010/main" val="4006671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452B0-27C5-F153-BF01-7A62DF088E64}"/>
              </a:ext>
            </a:extLst>
          </p:cNvPr>
          <p:cNvSpPr>
            <a:spLocks noGrp="1"/>
          </p:cNvSpPr>
          <p:nvPr>
            <p:ph type="title"/>
          </p:nvPr>
        </p:nvSpPr>
        <p:spPr/>
        <p:txBody>
          <a:bodyPr/>
          <a:lstStyle/>
          <a:p>
            <a:r>
              <a:rPr lang="en-US" dirty="0"/>
              <a:t>Basics Control Flow</a:t>
            </a:r>
          </a:p>
        </p:txBody>
      </p:sp>
      <p:sp>
        <p:nvSpPr>
          <p:cNvPr id="3" name="Content Placeholder 2">
            <a:extLst>
              <a:ext uri="{FF2B5EF4-FFF2-40B4-BE49-F238E27FC236}">
                <a16:creationId xmlns:a16="http://schemas.microsoft.com/office/drawing/2014/main" id="{4538E3D8-050E-A9C2-0B83-29ADAF4D7C70}"/>
              </a:ext>
            </a:extLst>
          </p:cNvPr>
          <p:cNvSpPr>
            <a:spLocks noGrp="1"/>
          </p:cNvSpPr>
          <p:nvPr>
            <p:ph sz="half" idx="1"/>
          </p:nvPr>
        </p:nvSpPr>
        <p:spPr/>
        <p:txBody>
          <a:bodyPr/>
          <a:lstStyle/>
          <a:p>
            <a:r>
              <a:rPr lang="en-US" dirty="0"/>
              <a:t>Control flow refers to the order in which statements are executed in a program.</a:t>
            </a:r>
          </a:p>
          <a:p>
            <a:r>
              <a:rPr lang="en-US" dirty="0"/>
              <a:t>If, else if, else</a:t>
            </a:r>
          </a:p>
          <a:p>
            <a:r>
              <a:rPr lang="en-US" dirty="0"/>
              <a:t>Switch Statements</a:t>
            </a:r>
          </a:p>
          <a:p>
            <a:r>
              <a:rPr lang="en-US" dirty="0"/>
              <a:t>Loops – for, while , do-while</a:t>
            </a:r>
          </a:p>
          <a:p>
            <a:endParaRPr lang="en-US" dirty="0"/>
          </a:p>
        </p:txBody>
      </p:sp>
      <p:sp>
        <p:nvSpPr>
          <p:cNvPr id="4" name="Content Placeholder 3">
            <a:extLst>
              <a:ext uri="{FF2B5EF4-FFF2-40B4-BE49-F238E27FC236}">
                <a16:creationId xmlns:a16="http://schemas.microsoft.com/office/drawing/2014/main" id="{D604B389-3B6C-F0DC-D9F9-1EC1B19A2973}"/>
              </a:ext>
            </a:extLst>
          </p:cNvPr>
          <p:cNvSpPr>
            <a:spLocks noGrp="1"/>
          </p:cNvSpPr>
          <p:nvPr>
            <p:ph sz="half" idx="2"/>
          </p:nvPr>
        </p:nvSpPr>
        <p:spPr/>
        <p:txBody>
          <a:bodyPr/>
          <a:lstStyle/>
          <a:p>
            <a:r>
              <a:rPr lang="en-US" dirty="0"/>
              <a:t>Control Flows –</a:t>
            </a:r>
          </a:p>
          <a:p>
            <a:r>
              <a:rPr lang="en-US" dirty="0"/>
              <a:t>“break” – exit loop prematurely</a:t>
            </a:r>
          </a:p>
          <a:p>
            <a:r>
              <a:rPr lang="en-US" dirty="0"/>
              <a:t>“continue” – skip the rest of the code in the loop move to next iteration</a:t>
            </a:r>
          </a:p>
        </p:txBody>
      </p:sp>
    </p:spTree>
    <p:extLst>
      <p:ext uri="{BB962C8B-B14F-4D97-AF65-F5344CB8AC3E}">
        <p14:creationId xmlns:p14="http://schemas.microsoft.com/office/powerpoint/2010/main" val="29034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a:bodyPr>
          <a:lstStyle/>
          <a:p>
            <a:r>
              <a:rPr lang="en-US" i="0" dirty="0">
                <a:effectLst/>
                <a:latin typeface="Söhne"/>
              </a:rPr>
              <a:t>Function Declaration:</a:t>
            </a:r>
          </a:p>
          <a:p>
            <a:pPr marL="0" indent="0">
              <a:buNone/>
            </a:pPr>
            <a:r>
              <a:rPr lang="en-US" dirty="0"/>
              <a:t>   </a:t>
            </a:r>
            <a:r>
              <a:rPr lang="en-US" dirty="0" err="1"/>
              <a:t>returnType</a:t>
            </a:r>
            <a:r>
              <a:rPr lang="en-US" dirty="0"/>
              <a:t> </a:t>
            </a:r>
            <a:r>
              <a:rPr lang="en-US" dirty="0" err="1"/>
              <a:t>functionName</a:t>
            </a:r>
            <a:r>
              <a:rPr lang="en-US" dirty="0"/>
              <a:t>(parameterType1 parameterName1, parameterType2 parameterName2, ...) {</a:t>
            </a:r>
          </a:p>
          <a:p>
            <a:pPr marL="0" indent="0">
              <a:buNone/>
            </a:pPr>
            <a:r>
              <a:rPr lang="en-US" dirty="0"/>
              <a:t>    // function body</a:t>
            </a:r>
          </a:p>
          <a:p>
            <a:pPr marL="0" indent="0">
              <a:buNone/>
            </a:pPr>
            <a:r>
              <a:rPr lang="en-US" dirty="0"/>
              <a:t>   }</a:t>
            </a:r>
          </a:p>
          <a:p>
            <a:r>
              <a:rPr lang="en-US" dirty="0"/>
              <a:t>Function Definition:</a:t>
            </a:r>
          </a:p>
          <a:p>
            <a:pPr marL="0" indent="0">
              <a:buNone/>
            </a:pPr>
            <a:r>
              <a:rPr lang="en-US" dirty="0"/>
              <a:t>The implementation of a function is called its definition.</a:t>
            </a:r>
          </a:p>
          <a:p>
            <a:pPr marL="0" indent="0">
              <a:buNone/>
            </a:pPr>
            <a:r>
              <a:rPr lang="en-US" dirty="0"/>
              <a:t>Include a sample function definition.</a:t>
            </a:r>
          </a:p>
        </p:txBody>
      </p:sp>
    </p:spTree>
    <p:extLst>
      <p:ext uri="{BB962C8B-B14F-4D97-AF65-F5344CB8AC3E}">
        <p14:creationId xmlns:p14="http://schemas.microsoft.com/office/powerpoint/2010/main" val="2905725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a:bodyPr>
          <a:lstStyle/>
          <a:p>
            <a:r>
              <a:rPr lang="en-US" dirty="0"/>
              <a:t>Parameters and Arguments:</a:t>
            </a:r>
          </a:p>
          <a:p>
            <a:endParaRPr lang="en-US" dirty="0"/>
          </a:p>
          <a:p>
            <a:r>
              <a:rPr lang="en-US" dirty="0"/>
              <a:t>Functions can take parameters (input values).</a:t>
            </a:r>
          </a:p>
          <a:p>
            <a:r>
              <a:rPr lang="en-US" dirty="0"/>
              <a:t>Parameters are specified in the function declaration.</a:t>
            </a:r>
          </a:p>
          <a:p>
            <a:r>
              <a:rPr lang="en-US" dirty="0"/>
              <a:t>Arguments are the actual values passed to the function when it is called.</a:t>
            </a:r>
          </a:p>
        </p:txBody>
      </p:sp>
    </p:spTree>
    <p:extLst>
      <p:ext uri="{BB962C8B-B14F-4D97-AF65-F5344CB8AC3E}">
        <p14:creationId xmlns:p14="http://schemas.microsoft.com/office/powerpoint/2010/main" val="28208990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a:bodyPr>
          <a:lstStyle/>
          <a:p>
            <a:r>
              <a:rPr lang="en-US" dirty="0"/>
              <a:t>Return Values:</a:t>
            </a:r>
          </a:p>
          <a:p>
            <a:endParaRPr lang="en-US" dirty="0"/>
          </a:p>
          <a:p>
            <a:r>
              <a:rPr lang="en-US" dirty="0"/>
              <a:t>Functions can return a value using the return statement.</a:t>
            </a:r>
          </a:p>
          <a:p>
            <a:r>
              <a:rPr lang="en-US" dirty="0"/>
              <a:t>Specify the return type in the function declaration.</a:t>
            </a:r>
          </a:p>
        </p:txBody>
      </p:sp>
    </p:spTree>
    <p:extLst>
      <p:ext uri="{BB962C8B-B14F-4D97-AF65-F5344CB8AC3E}">
        <p14:creationId xmlns:p14="http://schemas.microsoft.com/office/powerpoint/2010/main" val="2164792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lnSpcReduction="10000"/>
          </a:bodyPr>
          <a:lstStyle/>
          <a:p>
            <a:r>
              <a:rPr lang="en-US" b="0" i="0" dirty="0">
                <a:solidFill>
                  <a:srgbClr val="D1D5DB"/>
                </a:solidFill>
                <a:effectLst/>
                <a:latin typeface="Söhne"/>
              </a:rPr>
              <a:t>C++ supports function overloading, allowing multiple functions with the same name but different parameter lists.</a:t>
            </a:r>
          </a:p>
          <a:p>
            <a:pPr marL="0" indent="0">
              <a:buNone/>
            </a:pPr>
            <a:r>
              <a:rPr lang="en-US" dirty="0"/>
              <a:t>int add(int a, int b) { //arguments can be changed as well</a:t>
            </a:r>
          </a:p>
          <a:p>
            <a:pPr marL="0" indent="0">
              <a:buNone/>
            </a:pPr>
            <a:r>
              <a:rPr lang="en-US" dirty="0"/>
              <a:t>    return a + b;</a:t>
            </a:r>
          </a:p>
          <a:p>
            <a:pPr marL="0" indent="0">
              <a:buNone/>
            </a:pPr>
            <a:r>
              <a:rPr lang="en-US" dirty="0"/>
              <a:t>}</a:t>
            </a:r>
          </a:p>
          <a:p>
            <a:pPr marL="0" indent="0">
              <a:buNone/>
            </a:pPr>
            <a:endParaRPr lang="en-US" dirty="0"/>
          </a:p>
          <a:p>
            <a:pPr marL="0" indent="0">
              <a:buNone/>
            </a:pPr>
            <a:r>
              <a:rPr lang="en-US" dirty="0"/>
              <a:t>double add(double a, double b) {</a:t>
            </a:r>
          </a:p>
          <a:p>
            <a:pPr marL="0" indent="0">
              <a:buNone/>
            </a:pPr>
            <a:r>
              <a:rPr lang="en-US" dirty="0"/>
              <a:t>    return a + b;</a:t>
            </a:r>
          </a:p>
          <a:p>
            <a:pPr marL="0" indent="0">
              <a:buNone/>
            </a:pPr>
            <a:r>
              <a:rPr lang="en-US" dirty="0"/>
              <a:t>}</a:t>
            </a:r>
          </a:p>
        </p:txBody>
      </p:sp>
    </p:spTree>
    <p:extLst>
      <p:ext uri="{BB962C8B-B14F-4D97-AF65-F5344CB8AC3E}">
        <p14:creationId xmlns:p14="http://schemas.microsoft.com/office/powerpoint/2010/main" val="3086566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6D12-B150-2DA1-CCAC-E60BCB58489D}"/>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4920EE5D-6945-BB0D-FF5B-8E9BFCA12A72}"/>
              </a:ext>
            </a:extLst>
          </p:cNvPr>
          <p:cNvSpPr>
            <a:spLocks noGrp="1"/>
          </p:cNvSpPr>
          <p:nvPr>
            <p:ph sz="half" idx="1"/>
          </p:nvPr>
        </p:nvSpPr>
        <p:spPr>
          <a:xfrm>
            <a:off x="838199" y="1825625"/>
            <a:ext cx="9795553" cy="4351338"/>
          </a:xfrm>
        </p:spPr>
        <p:txBody>
          <a:bodyPr>
            <a:normAutofit lnSpcReduction="10000"/>
          </a:bodyPr>
          <a:lstStyle/>
          <a:p>
            <a:r>
              <a:rPr lang="en-US" b="0" i="0" dirty="0">
                <a:solidFill>
                  <a:srgbClr val="D1D5DB"/>
                </a:solidFill>
                <a:effectLst/>
                <a:latin typeface="Söhne"/>
              </a:rPr>
              <a:t>C++ supports function overloading, allowing multiple functions with the same name but different parameter lists.</a:t>
            </a:r>
          </a:p>
          <a:p>
            <a:pPr marL="0" indent="0">
              <a:buNone/>
            </a:pPr>
            <a:r>
              <a:rPr lang="en-US" dirty="0"/>
              <a:t>int add(int a, int b) { //arguments can be changed as well</a:t>
            </a:r>
          </a:p>
          <a:p>
            <a:pPr marL="0" indent="0">
              <a:buNone/>
            </a:pPr>
            <a:r>
              <a:rPr lang="en-US" dirty="0"/>
              <a:t>    return a + b;</a:t>
            </a:r>
          </a:p>
          <a:p>
            <a:pPr marL="0" indent="0">
              <a:buNone/>
            </a:pPr>
            <a:r>
              <a:rPr lang="en-US" dirty="0"/>
              <a:t>}</a:t>
            </a:r>
          </a:p>
          <a:p>
            <a:pPr marL="0" indent="0">
              <a:buNone/>
            </a:pPr>
            <a:endParaRPr lang="en-US" dirty="0"/>
          </a:p>
          <a:p>
            <a:pPr marL="0" indent="0">
              <a:buNone/>
            </a:pPr>
            <a:r>
              <a:rPr lang="en-US" dirty="0"/>
              <a:t>double add(double a, double b) {</a:t>
            </a:r>
          </a:p>
          <a:p>
            <a:pPr marL="0" indent="0">
              <a:buNone/>
            </a:pPr>
            <a:r>
              <a:rPr lang="en-US" dirty="0"/>
              <a:t>    return a + b;</a:t>
            </a:r>
          </a:p>
          <a:p>
            <a:pPr marL="0" indent="0">
              <a:buNone/>
            </a:pPr>
            <a:r>
              <a:rPr lang="en-US" dirty="0"/>
              <a:t>}</a:t>
            </a:r>
          </a:p>
        </p:txBody>
      </p:sp>
    </p:spTree>
    <p:extLst>
      <p:ext uri="{BB962C8B-B14F-4D97-AF65-F5344CB8AC3E}">
        <p14:creationId xmlns:p14="http://schemas.microsoft.com/office/powerpoint/2010/main" val="2455915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12514-6342-DF55-EF51-8FF54AF2EA1C}"/>
              </a:ext>
            </a:extLst>
          </p:cNvPr>
          <p:cNvSpPr>
            <a:spLocks noGrp="1"/>
          </p:cNvSpPr>
          <p:nvPr>
            <p:ph type="title"/>
          </p:nvPr>
        </p:nvSpPr>
        <p:spPr/>
        <p:txBody>
          <a:bodyPr/>
          <a:lstStyle/>
          <a:p>
            <a:r>
              <a:rPr lang="en-US" dirty="0"/>
              <a:t>History about C++</a:t>
            </a:r>
          </a:p>
        </p:txBody>
      </p:sp>
      <p:pic>
        <p:nvPicPr>
          <p:cNvPr id="4" name="Content Placeholder 3">
            <a:extLst>
              <a:ext uri="{FF2B5EF4-FFF2-40B4-BE49-F238E27FC236}">
                <a16:creationId xmlns:a16="http://schemas.microsoft.com/office/drawing/2014/main" id="{6025DFF3-F79B-F67D-421A-5128652A6794}"/>
              </a:ext>
            </a:extLst>
          </p:cNvPr>
          <p:cNvPicPr>
            <a:picLocks noGrp="1" noChangeAspect="1"/>
          </p:cNvPicPr>
          <p:nvPr>
            <p:ph idx="1"/>
          </p:nvPr>
        </p:nvPicPr>
        <p:blipFill rotWithShape="1">
          <a:blip r:embed="rId2"/>
          <a:srcRect l="42516"/>
          <a:stretch/>
        </p:blipFill>
        <p:spPr>
          <a:xfrm>
            <a:off x="6096000" y="1600637"/>
            <a:ext cx="5002696" cy="4351338"/>
          </a:xfrm>
          <a:prstGeom prst="rect">
            <a:avLst/>
          </a:prstGeom>
        </p:spPr>
      </p:pic>
      <p:sp>
        <p:nvSpPr>
          <p:cNvPr id="5" name="TextBox 4">
            <a:extLst>
              <a:ext uri="{FF2B5EF4-FFF2-40B4-BE49-F238E27FC236}">
                <a16:creationId xmlns:a16="http://schemas.microsoft.com/office/drawing/2014/main" id="{09DD2086-B40C-7F7E-DD8D-5C843F924DD3}"/>
              </a:ext>
            </a:extLst>
          </p:cNvPr>
          <p:cNvSpPr txBox="1"/>
          <p:nvPr/>
        </p:nvSpPr>
        <p:spPr>
          <a:xfrm>
            <a:off x="311426" y="1600637"/>
            <a:ext cx="5784574" cy="4801314"/>
          </a:xfrm>
          <a:prstGeom prst="rect">
            <a:avLst/>
          </a:prstGeom>
          <a:noFill/>
        </p:spPr>
        <p:txBody>
          <a:bodyPr wrap="square" rtlCol="0">
            <a:spAutoFit/>
          </a:bodyPr>
          <a:lstStyle/>
          <a:p>
            <a:r>
              <a:rPr lang="en-US" dirty="0"/>
              <a:t>1979: Bjarne </a:t>
            </a:r>
            <a:r>
              <a:rPr lang="en-US" dirty="0" err="1"/>
              <a:t>Stroustrup</a:t>
            </a:r>
            <a:r>
              <a:rPr lang="en-US" dirty="0"/>
              <a:t> starts developing "C with Classes."</a:t>
            </a:r>
          </a:p>
          <a:p>
            <a:r>
              <a:rPr lang="en-US" dirty="0"/>
              <a:t>1983: The first version of C++ is implemented, introducing object-oriented features and named "C++."</a:t>
            </a:r>
          </a:p>
          <a:p>
            <a:r>
              <a:rPr lang="en-US" dirty="0"/>
              <a:t>1985: The first edition of "The C++ Programming Language" is published by </a:t>
            </a:r>
            <a:r>
              <a:rPr lang="en-US" dirty="0" err="1"/>
              <a:t>Stroustrup</a:t>
            </a:r>
            <a:r>
              <a:rPr lang="en-US" dirty="0"/>
              <a:t>.</a:t>
            </a:r>
          </a:p>
          <a:p>
            <a:r>
              <a:rPr lang="en-US" dirty="0"/>
              <a:t>1989: The ANSI C++ standardization process begins.</a:t>
            </a:r>
          </a:p>
          <a:p>
            <a:r>
              <a:rPr lang="en-US" dirty="0"/>
              <a:t>1990: The first ANSI C++ standard (ANSI X3.159-1989) is published.</a:t>
            </a:r>
          </a:p>
          <a:p>
            <a:r>
              <a:rPr lang="en-US" dirty="0"/>
              <a:t>1998: The first international standard for C++, known as C++98, is published.</a:t>
            </a:r>
          </a:p>
          <a:p>
            <a:r>
              <a:rPr lang="en-US" dirty="0"/>
              <a:t>2003: A bug-fix release, C++03, is published.</a:t>
            </a:r>
          </a:p>
          <a:p>
            <a:r>
              <a:rPr lang="en-US" dirty="0"/>
              <a:t>2011: The release of C++11 introduces significant language and library features.</a:t>
            </a:r>
          </a:p>
          <a:p>
            <a:r>
              <a:rPr lang="en-US" dirty="0"/>
              <a:t>2014: C++14, a smaller update, is released.</a:t>
            </a:r>
          </a:p>
          <a:p>
            <a:r>
              <a:rPr lang="en-US" dirty="0"/>
              <a:t>2017: C++17 brings further enhancements and features.</a:t>
            </a:r>
          </a:p>
          <a:p>
            <a:r>
              <a:rPr lang="en-US" dirty="0"/>
              <a:t>2020: C++20 is released, adding more features and improvements.</a:t>
            </a:r>
          </a:p>
        </p:txBody>
      </p:sp>
    </p:spTree>
    <p:extLst>
      <p:ext uri="{BB962C8B-B14F-4D97-AF65-F5344CB8AC3E}">
        <p14:creationId xmlns:p14="http://schemas.microsoft.com/office/powerpoint/2010/main" val="1382674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1953-822C-7CA1-9982-0144D27EA44A}"/>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BDAE2ACB-CBB5-A116-8C08-56B21D551A98}"/>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9EE0EBDD-3FAE-DCAE-FFCC-2F72EB9FE62F}"/>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3294926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5D4EC-3237-9596-4AD7-7EA715DCF527}"/>
              </a:ext>
            </a:extLst>
          </p:cNvPr>
          <p:cNvSpPr>
            <a:spLocks noGrp="1"/>
          </p:cNvSpPr>
          <p:nvPr>
            <p:ph type="title"/>
          </p:nvPr>
        </p:nvSpPr>
        <p:spPr/>
        <p:txBody>
          <a:bodyPr/>
          <a:lstStyle/>
          <a:p>
            <a:r>
              <a:rPr lang="en-US" dirty="0"/>
              <a:t>Why C++ is Cool!</a:t>
            </a:r>
          </a:p>
        </p:txBody>
      </p:sp>
      <p:pic>
        <p:nvPicPr>
          <p:cNvPr id="4" name="Content Placeholder 3">
            <a:extLst>
              <a:ext uri="{FF2B5EF4-FFF2-40B4-BE49-F238E27FC236}">
                <a16:creationId xmlns:a16="http://schemas.microsoft.com/office/drawing/2014/main" id="{BF42CDB1-AE3C-A47E-2901-EA7564FE4A8F}"/>
              </a:ext>
            </a:extLst>
          </p:cNvPr>
          <p:cNvPicPr>
            <a:picLocks noGrp="1" noChangeAspect="1"/>
          </p:cNvPicPr>
          <p:nvPr>
            <p:ph idx="1"/>
          </p:nvPr>
        </p:nvPicPr>
        <p:blipFill>
          <a:blip r:embed="rId2"/>
          <a:stretch>
            <a:fillRect/>
          </a:stretch>
        </p:blipFill>
        <p:spPr>
          <a:xfrm>
            <a:off x="3618088" y="1690688"/>
            <a:ext cx="7735712" cy="4351338"/>
          </a:xfrm>
          <a:prstGeom prst="rect">
            <a:avLst/>
          </a:prstGeom>
        </p:spPr>
      </p:pic>
      <p:sp>
        <p:nvSpPr>
          <p:cNvPr id="5" name="TextBox 4">
            <a:extLst>
              <a:ext uri="{FF2B5EF4-FFF2-40B4-BE49-F238E27FC236}">
                <a16:creationId xmlns:a16="http://schemas.microsoft.com/office/drawing/2014/main" id="{97F4987C-0911-F7A7-4A99-402DDF8B1EB2}"/>
              </a:ext>
            </a:extLst>
          </p:cNvPr>
          <p:cNvSpPr txBox="1"/>
          <p:nvPr/>
        </p:nvSpPr>
        <p:spPr>
          <a:xfrm>
            <a:off x="838200" y="1690688"/>
            <a:ext cx="2620617" cy="1200329"/>
          </a:xfrm>
          <a:prstGeom prst="rect">
            <a:avLst/>
          </a:prstGeom>
          <a:noFill/>
        </p:spPr>
        <p:txBody>
          <a:bodyPr wrap="square" rtlCol="0">
            <a:spAutoFit/>
          </a:bodyPr>
          <a:lstStyle/>
          <a:p>
            <a:r>
              <a:rPr lang="en-US" dirty="0"/>
              <a:t>Java Syntax and Elements is based off of C++ and many other programing languages like C#. </a:t>
            </a:r>
          </a:p>
        </p:txBody>
      </p:sp>
    </p:spTree>
    <p:extLst>
      <p:ext uri="{BB962C8B-B14F-4D97-AF65-F5344CB8AC3E}">
        <p14:creationId xmlns:p14="http://schemas.microsoft.com/office/powerpoint/2010/main" val="793165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AF1D5-D972-0AA2-402B-AAA9694E6C6A}"/>
              </a:ext>
            </a:extLst>
          </p:cNvPr>
          <p:cNvSpPr>
            <a:spLocks noGrp="1"/>
          </p:cNvSpPr>
          <p:nvPr>
            <p:ph type="title"/>
          </p:nvPr>
        </p:nvSpPr>
        <p:spPr/>
        <p:txBody>
          <a:bodyPr/>
          <a:lstStyle/>
          <a:p>
            <a:r>
              <a:rPr lang="en-US" dirty="0"/>
              <a:t>C++ in the real world</a:t>
            </a:r>
          </a:p>
        </p:txBody>
      </p:sp>
      <p:sp>
        <p:nvSpPr>
          <p:cNvPr id="3" name="Content Placeholder 2">
            <a:extLst>
              <a:ext uri="{FF2B5EF4-FFF2-40B4-BE49-F238E27FC236}">
                <a16:creationId xmlns:a16="http://schemas.microsoft.com/office/drawing/2014/main" id="{985999AA-BDA2-A713-1B77-0D4E255AD7F3}"/>
              </a:ext>
            </a:extLst>
          </p:cNvPr>
          <p:cNvSpPr>
            <a:spLocks noGrp="1"/>
          </p:cNvSpPr>
          <p:nvPr>
            <p:ph idx="1"/>
          </p:nvPr>
        </p:nvSpPr>
        <p:spPr>
          <a:xfrm>
            <a:off x="838200" y="1825625"/>
            <a:ext cx="10515600" cy="539888"/>
          </a:xfrm>
        </p:spPr>
        <p:txBody>
          <a:bodyPr/>
          <a:lstStyle/>
          <a:p>
            <a:pPr marL="0" indent="0">
              <a:buNone/>
            </a:pPr>
            <a:r>
              <a:rPr lang="en-US" dirty="0"/>
              <a:t>NASA - Flight Software &amp; Embedded Systems Framework</a:t>
            </a:r>
          </a:p>
        </p:txBody>
      </p:sp>
      <p:pic>
        <p:nvPicPr>
          <p:cNvPr id="5" name="Picture 4">
            <a:extLst>
              <a:ext uri="{FF2B5EF4-FFF2-40B4-BE49-F238E27FC236}">
                <a16:creationId xmlns:a16="http://schemas.microsoft.com/office/drawing/2014/main" id="{02144BBA-8F66-0FC0-35E5-638321E4CF3E}"/>
              </a:ext>
            </a:extLst>
          </p:cNvPr>
          <p:cNvPicPr>
            <a:picLocks noChangeAspect="1"/>
          </p:cNvPicPr>
          <p:nvPr/>
        </p:nvPicPr>
        <p:blipFill>
          <a:blip r:embed="rId2"/>
          <a:stretch>
            <a:fillRect/>
          </a:stretch>
        </p:blipFill>
        <p:spPr>
          <a:xfrm>
            <a:off x="5317434" y="2271875"/>
            <a:ext cx="5212735" cy="3985040"/>
          </a:xfrm>
          <a:prstGeom prst="rect">
            <a:avLst/>
          </a:prstGeom>
        </p:spPr>
      </p:pic>
      <p:sp>
        <p:nvSpPr>
          <p:cNvPr id="7" name="TextBox 6">
            <a:extLst>
              <a:ext uri="{FF2B5EF4-FFF2-40B4-BE49-F238E27FC236}">
                <a16:creationId xmlns:a16="http://schemas.microsoft.com/office/drawing/2014/main" id="{A50B7A9D-BE8A-0CA6-FCDF-2E12BD9AA96D}"/>
              </a:ext>
            </a:extLst>
          </p:cNvPr>
          <p:cNvSpPr txBox="1"/>
          <p:nvPr/>
        </p:nvSpPr>
        <p:spPr>
          <a:xfrm>
            <a:off x="752889" y="5887583"/>
            <a:ext cx="6097656" cy="369332"/>
          </a:xfrm>
          <a:prstGeom prst="rect">
            <a:avLst/>
          </a:prstGeom>
          <a:noFill/>
        </p:spPr>
        <p:txBody>
          <a:bodyPr wrap="square">
            <a:spAutoFit/>
          </a:bodyPr>
          <a:lstStyle/>
          <a:p>
            <a:r>
              <a:rPr lang="en-US" dirty="0"/>
              <a:t>https://ntrs.nasa.gov/citations/20080039927</a:t>
            </a:r>
          </a:p>
        </p:txBody>
      </p:sp>
      <p:pic>
        <p:nvPicPr>
          <p:cNvPr id="8" name="Picture 7">
            <a:extLst>
              <a:ext uri="{FF2B5EF4-FFF2-40B4-BE49-F238E27FC236}">
                <a16:creationId xmlns:a16="http://schemas.microsoft.com/office/drawing/2014/main" id="{E9BBB8EB-5E3E-77BB-65B6-DE634BD3D930}"/>
              </a:ext>
            </a:extLst>
          </p:cNvPr>
          <p:cNvPicPr>
            <a:picLocks noChangeAspect="1"/>
          </p:cNvPicPr>
          <p:nvPr/>
        </p:nvPicPr>
        <p:blipFill>
          <a:blip r:embed="rId3"/>
          <a:stretch>
            <a:fillRect/>
          </a:stretch>
        </p:blipFill>
        <p:spPr>
          <a:xfrm>
            <a:off x="1109882" y="2250560"/>
            <a:ext cx="3591327" cy="3637023"/>
          </a:xfrm>
          <a:prstGeom prst="rect">
            <a:avLst/>
          </a:prstGeom>
        </p:spPr>
      </p:pic>
    </p:spTree>
    <p:extLst>
      <p:ext uri="{BB962C8B-B14F-4D97-AF65-F5344CB8AC3E}">
        <p14:creationId xmlns:p14="http://schemas.microsoft.com/office/powerpoint/2010/main" val="3279381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3CF01-A2C0-9470-E9B4-FAB1A145E249}"/>
              </a:ext>
            </a:extLst>
          </p:cNvPr>
          <p:cNvSpPr>
            <a:spLocks noGrp="1"/>
          </p:cNvSpPr>
          <p:nvPr>
            <p:ph type="title"/>
          </p:nvPr>
        </p:nvSpPr>
        <p:spPr/>
        <p:txBody>
          <a:bodyPr/>
          <a:lstStyle/>
          <a:p>
            <a:r>
              <a:rPr lang="en-US" dirty="0"/>
              <a:t>C++ and Gaming</a:t>
            </a:r>
          </a:p>
        </p:txBody>
      </p:sp>
      <p:sp>
        <p:nvSpPr>
          <p:cNvPr id="5" name="TextBox 4">
            <a:extLst>
              <a:ext uri="{FF2B5EF4-FFF2-40B4-BE49-F238E27FC236}">
                <a16:creationId xmlns:a16="http://schemas.microsoft.com/office/drawing/2014/main" id="{450E38C4-A232-1A74-121E-AFB80C26A50C}"/>
              </a:ext>
            </a:extLst>
          </p:cNvPr>
          <p:cNvSpPr txBox="1"/>
          <p:nvPr/>
        </p:nvSpPr>
        <p:spPr>
          <a:xfrm>
            <a:off x="5522381" y="4438229"/>
            <a:ext cx="6097656" cy="646331"/>
          </a:xfrm>
          <a:prstGeom prst="rect">
            <a:avLst/>
          </a:prstGeom>
          <a:noFill/>
        </p:spPr>
        <p:txBody>
          <a:bodyPr wrap="square">
            <a:spAutoFit/>
          </a:bodyPr>
          <a:lstStyle/>
          <a:p>
            <a:r>
              <a:rPr lang="en-US" dirty="0"/>
              <a:t>https://developer.unigine.com/en/docs/latest/code/cpp/application?rlang=cpp</a:t>
            </a:r>
          </a:p>
        </p:txBody>
      </p:sp>
      <p:pic>
        <p:nvPicPr>
          <p:cNvPr id="7" name="Picture 6">
            <a:extLst>
              <a:ext uri="{FF2B5EF4-FFF2-40B4-BE49-F238E27FC236}">
                <a16:creationId xmlns:a16="http://schemas.microsoft.com/office/drawing/2014/main" id="{5925C517-D41B-0FA0-BF19-F0936860A4CC}"/>
              </a:ext>
            </a:extLst>
          </p:cNvPr>
          <p:cNvPicPr>
            <a:picLocks noChangeAspect="1"/>
          </p:cNvPicPr>
          <p:nvPr/>
        </p:nvPicPr>
        <p:blipFill>
          <a:blip r:embed="rId2"/>
          <a:stretch>
            <a:fillRect/>
          </a:stretch>
        </p:blipFill>
        <p:spPr>
          <a:xfrm>
            <a:off x="5367129" y="365125"/>
            <a:ext cx="6408161" cy="3924010"/>
          </a:xfrm>
          <a:prstGeom prst="rect">
            <a:avLst/>
          </a:prstGeom>
        </p:spPr>
      </p:pic>
      <p:sp>
        <p:nvSpPr>
          <p:cNvPr id="8" name="TextBox 7">
            <a:extLst>
              <a:ext uri="{FF2B5EF4-FFF2-40B4-BE49-F238E27FC236}">
                <a16:creationId xmlns:a16="http://schemas.microsoft.com/office/drawing/2014/main" id="{6B766335-B281-A4A3-7837-C909D2C50185}"/>
              </a:ext>
            </a:extLst>
          </p:cNvPr>
          <p:cNvSpPr txBox="1"/>
          <p:nvPr/>
        </p:nvSpPr>
        <p:spPr>
          <a:xfrm>
            <a:off x="943482" y="1690688"/>
            <a:ext cx="4002157" cy="2862322"/>
          </a:xfrm>
          <a:prstGeom prst="rect">
            <a:avLst/>
          </a:prstGeom>
          <a:noFill/>
        </p:spPr>
        <p:txBody>
          <a:bodyPr wrap="square" rtlCol="0">
            <a:spAutoFit/>
          </a:bodyPr>
          <a:lstStyle/>
          <a:p>
            <a:r>
              <a:rPr lang="en-US" dirty="0"/>
              <a:t>Mortal Kombat 11</a:t>
            </a:r>
          </a:p>
          <a:p>
            <a:r>
              <a:rPr lang="en-US" dirty="0"/>
              <a:t>Batman Arkham Origins</a:t>
            </a:r>
          </a:p>
          <a:p>
            <a:r>
              <a:rPr lang="en-US" dirty="0"/>
              <a:t>Fortnite</a:t>
            </a:r>
          </a:p>
          <a:p>
            <a:r>
              <a:rPr lang="en-US" dirty="0"/>
              <a:t>Splinter Cell</a:t>
            </a:r>
          </a:p>
          <a:p>
            <a:r>
              <a:rPr lang="en-US" dirty="0"/>
              <a:t>Unreal Tournament</a:t>
            </a:r>
          </a:p>
          <a:p>
            <a:r>
              <a:rPr lang="en-US" dirty="0"/>
              <a:t>Half-Life 2</a:t>
            </a:r>
          </a:p>
          <a:p>
            <a:r>
              <a:rPr lang="en-US" dirty="0"/>
              <a:t>Portal</a:t>
            </a:r>
          </a:p>
          <a:p>
            <a:r>
              <a:rPr lang="en-US" dirty="0"/>
              <a:t>Killing Floor</a:t>
            </a:r>
          </a:p>
          <a:p>
            <a:r>
              <a:rPr lang="en-US" dirty="0"/>
              <a:t>Left 4 Dead</a:t>
            </a:r>
          </a:p>
          <a:p>
            <a:r>
              <a:rPr lang="en-US" dirty="0"/>
              <a:t>Team Fortress1</a:t>
            </a:r>
          </a:p>
        </p:txBody>
      </p:sp>
      <p:sp>
        <p:nvSpPr>
          <p:cNvPr id="9" name="TextBox 8">
            <a:extLst>
              <a:ext uri="{FF2B5EF4-FFF2-40B4-BE49-F238E27FC236}">
                <a16:creationId xmlns:a16="http://schemas.microsoft.com/office/drawing/2014/main" id="{F16BCAE6-1DF9-92B8-06FC-6F6413AED4FF}"/>
              </a:ext>
            </a:extLst>
          </p:cNvPr>
          <p:cNvSpPr txBox="1"/>
          <p:nvPr/>
        </p:nvSpPr>
        <p:spPr>
          <a:xfrm>
            <a:off x="838199" y="5188226"/>
            <a:ext cx="5661991" cy="523220"/>
          </a:xfrm>
          <a:prstGeom prst="rect">
            <a:avLst/>
          </a:prstGeom>
          <a:noFill/>
        </p:spPr>
        <p:txBody>
          <a:bodyPr wrap="square" rtlCol="0">
            <a:spAutoFit/>
          </a:bodyPr>
          <a:lstStyle/>
          <a:p>
            <a:r>
              <a:rPr lang="en-US" sz="2800" dirty="0"/>
              <a:t>Over 100 game engines utilize C++ !!</a:t>
            </a:r>
          </a:p>
        </p:txBody>
      </p:sp>
    </p:spTree>
    <p:extLst>
      <p:ext uri="{BB962C8B-B14F-4D97-AF65-F5344CB8AC3E}">
        <p14:creationId xmlns:p14="http://schemas.microsoft.com/office/powerpoint/2010/main" val="2915923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409B7-D1B2-7603-1020-91DD8C2984B5}"/>
              </a:ext>
            </a:extLst>
          </p:cNvPr>
          <p:cNvSpPr>
            <a:spLocks noGrp="1"/>
          </p:cNvSpPr>
          <p:nvPr>
            <p:ph type="title"/>
          </p:nvPr>
        </p:nvSpPr>
        <p:spPr/>
        <p:txBody>
          <a:bodyPr/>
          <a:lstStyle/>
          <a:p>
            <a:r>
              <a:rPr lang="en-US" dirty="0"/>
              <a:t>Other areas C++ is used</a:t>
            </a:r>
          </a:p>
        </p:txBody>
      </p:sp>
      <p:sp>
        <p:nvSpPr>
          <p:cNvPr id="3" name="Content Placeholder 2">
            <a:extLst>
              <a:ext uri="{FF2B5EF4-FFF2-40B4-BE49-F238E27FC236}">
                <a16:creationId xmlns:a16="http://schemas.microsoft.com/office/drawing/2014/main" id="{706BFF54-3765-E3FD-2B5C-B4901DF59BF5}"/>
              </a:ext>
            </a:extLst>
          </p:cNvPr>
          <p:cNvSpPr>
            <a:spLocks noGrp="1"/>
          </p:cNvSpPr>
          <p:nvPr>
            <p:ph idx="1"/>
          </p:nvPr>
        </p:nvSpPr>
        <p:spPr/>
        <p:txBody>
          <a:bodyPr/>
          <a:lstStyle/>
          <a:p>
            <a:r>
              <a:rPr lang="en-US" dirty="0"/>
              <a:t>Operating Systems</a:t>
            </a:r>
          </a:p>
          <a:p>
            <a:r>
              <a:rPr lang="en-US" dirty="0"/>
              <a:t>Databases</a:t>
            </a:r>
          </a:p>
          <a:p>
            <a:r>
              <a:rPr lang="en-US" dirty="0"/>
              <a:t>Web Browsers</a:t>
            </a:r>
          </a:p>
          <a:p>
            <a:r>
              <a:rPr lang="en-US" dirty="0"/>
              <a:t>Machine Learning</a:t>
            </a:r>
          </a:p>
          <a:p>
            <a:r>
              <a:rPr lang="en-US" dirty="0"/>
              <a:t>AR/VR applications</a:t>
            </a:r>
          </a:p>
          <a:p>
            <a:r>
              <a:rPr lang="en-US" dirty="0"/>
              <a:t>Aircrafts/Automotive</a:t>
            </a:r>
          </a:p>
          <a:p>
            <a:endParaRPr lang="en-US" dirty="0"/>
          </a:p>
        </p:txBody>
      </p:sp>
    </p:spTree>
    <p:extLst>
      <p:ext uri="{BB962C8B-B14F-4D97-AF65-F5344CB8AC3E}">
        <p14:creationId xmlns:p14="http://schemas.microsoft.com/office/powerpoint/2010/main" val="3112828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CB8A2A-B357-2543-5CB6-CB19E58F4A19}"/>
              </a:ext>
            </a:extLst>
          </p:cNvPr>
          <p:cNvSpPr>
            <a:spLocks noGrp="1"/>
          </p:cNvSpPr>
          <p:nvPr>
            <p:ph type="title"/>
          </p:nvPr>
        </p:nvSpPr>
        <p:spPr/>
        <p:txBody>
          <a:bodyPr>
            <a:normAutofit/>
          </a:bodyPr>
          <a:lstStyle/>
          <a:p>
            <a:r>
              <a:rPr lang="en-US" dirty="0"/>
              <a:t>Basics Standard Library #include </a:t>
            </a:r>
            <a:br>
              <a:rPr lang="en-US" dirty="0"/>
            </a:br>
            <a:r>
              <a:rPr lang="en-US" dirty="0"/>
              <a:t>(java = import) </a:t>
            </a:r>
            <a:r>
              <a:rPr lang="en-US" sz="1200" dirty="0">
                <a:hlinkClick r:id="rId3"/>
              </a:rPr>
              <a:t>https://en.cppreference.com/w/cpp/standard_library</a:t>
            </a:r>
            <a:r>
              <a:rPr lang="en-US" sz="1200" dirty="0"/>
              <a:t> &lt;- for more</a:t>
            </a:r>
          </a:p>
        </p:txBody>
      </p:sp>
      <p:sp>
        <p:nvSpPr>
          <p:cNvPr id="5" name="Content Placeholder 4">
            <a:extLst>
              <a:ext uri="{FF2B5EF4-FFF2-40B4-BE49-F238E27FC236}">
                <a16:creationId xmlns:a16="http://schemas.microsoft.com/office/drawing/2014/main" id="{A3EF7ABE-9881-0238-FDB8-E321A11E43B3}"/>
              </a:ext>
            </a:extLst>
          </p:cNvPr>
          <p:cNvSpPr>
            <a:spLocks noGrp="1"/>
          </p:cNvSpPr>
          <p:nvPr>
            <p:ph sz="half" idx="1"/>
          </p:nvPr>
        </p:nvSpPr>
        <p:spPr>
          <a:xfrm>
            <a:off x="838201" y="1825625"/>
            <a:ext cx="5181600" cy="4351338"/>
          </a:xfrm>
        </p:spPr>
        <p:txBody>
          <a:bodyPr>
            <a:normAutofit fontScale="70000" lnSpcReduction="20000"/>
          </a:bodyPr>
          <a:lstStyle/>
          <a:p>
            <a:r>
              <a:rPr lang="en-US" dirty="0"/>
              <a:t>&lt;iostream&gt;: Used for input and output operations. Provides </a:t>
            </a:r>
            <a:r>
              <a:rPr lang="en-US" dirty="0" err="1"/>
              <a:t>cin</a:t>
            </a:r>
            <a:r>
              <a:rPr lang="en-US" dirty="0"/>
              <a:t>, </a:t>
            </a:r>
            <a:r>
              <a:rPr lang="en-US" dirty="0" err="1"/>
              <a:t>cout</a:t>
            </a:r>
            <a:r>
              <a:rPr lang="en-US" dirty="0"/>
              <a:t>, </a:t>
            </a:r>
            <a:r>
              <a:rPr lang="en-US" dirty="0" err="1"/>
              <a:t>cerr</a:t>
            </a:r>
            <a:r>
              <a:rPr lang="en-US" dirty="0"/>
              <a:t>, and other stream objects.</a:t>
            </a:r>
          </a:p>
          <a:p>
            <a:r>
              <a:rPr lang="en-US" dirty="0"/>
              <a:t>&lt;</a:t>
            </a:r>
            <a:r>
              <a:rPr lang="en-US" dirty="0" err="1"/>
              <a:t>iomanip</a:t>
            </a:r>
            <a:r>
              <a:rPr lang="en-US" dirty="0"/>
              <a:t>&gt;: Used for manipulating output format, such as setting the precision of floating-point numbers.</a:t>
            </a:r>
          </a:p>
          <a:p>
            <a:r>
              <a:rPr lang="en-US" dirty="0"/>
              <a:t>&lt;</a:t>
            </a:r>
            <a:r>
              <a:rPr lang="en-US" dirty="0" err="1"/>
              <a:t>cmath</a:t>
            </a:r>
            <a:r>
              <a:rPr lang="en-US" dirty="0"/>
              <a:t>&gt;: Provides mathematical functions like sqrt, sin, cos, etc.</a:t>
            </a:r>
          </a:p>
          <a:p>
            <a:r>
              <a:rPr lang="en-US" dirty="0"/>
              <a:t>&lt;string&gt;: Used for working with strings.</a:t>
            </a:r>
          </a:p>
          <a:p>
            <a:r>
              <a:rPr lang="en-US" dirty="0"/>
              <a:t>&lt;vector&gt;: Provides the vector container class for dynamic arrays.</a:t>
            </a:r>
          </a:p>
          <a:p>
            <a:r>
              <a:rPr lang="en-US" dirty="0"/>
              <a:t>&lt;algorithm&gt;: Includes various algorithms like sort, find, etc., which can be used with different containers.</a:t>
            </a:r>
          </a:p>
        </p:txBody>
      </p:sp>
      <p:sp>
        <p:nvSpPr>
          <p:cNvPr id="6" name="Content Placeholder 5">
            <a:extLst>
              <a:ext uri="{FF2B5EF4-FFF2-40B4-BE49-F238E27FC236}">
                <a16:creationId xmlns:a16="http://schemas.microsoft.com/office/drawing/2014/main" id="{59A75FD1-EC83-A862-23AE-F8B605566680}"/>
              </a:ext>
            </a:extLst>
          </p:cNvPr>
          <p:cNvSpPr>
            <a:spLocks noGrp="1"/>
          </p:cNvSpPr>
          <p:nvPr>
            <p:ph sz="half" idx="2"/>
          </p:nvPr>
        </p:nvSpPr>
        <p:spPr/>
        <p:txBody>
          <a:bodyPr>
            <a:normAutofit fontScale="70000" lnSpcReduction="20000"/>
          </a:bodyPr>
          <a:lstStyle/>
          <a:p>
            <a:r>
              <a:rPr lang="en-US" dirty="0"/>
              <a:t>&lt;</a:t>
            </a:r>
            <a:r>
              <a:rPr lang="en-US" dirty="0" err="1"/>
              <a:t>fstream</a:t>
            </a:r>
            <a:r>
              <a:rPr lang="en-US" dirty="0"/>
              <a:t>&gt;: Used for file input and output operations.</a:t>
            </a:r>
          </a:p>
          <a:p>
            <a:r>
              <a:rPr lang="en-US" dirty="0"/>
              <a:t>&lt;</a:t>
            </a:r>
            <a:r>
              <a:rPr lang="en-US" dirty="0" err="1"/>
              <a:t>sstream</a:t>
            </a:r>
            <a:r>
              <a:rPr lang="en-US" dirty="0"/>
              <a:t>&gt;: Provides functionality for string streams, allowing you to treat strings as streams.</a:t>
            </a:r>
          </a:p>
          <a:p>
            <a:r>
              <a:rPr lang="en-US" dirty="0"/>
              <a:t>&lt;</a:t>
            </a:r>
            <a:r>
              <a:rPr lang="en-US" dirty="0" err="1"/>
              <a:t>ctime</a:t>
            </a:r>
            <a:r>
              <a:rPr lang="en-US" dirty="0"/>
              <a:t>&gt;: Used for working with time and date functions.</a:t>
            </a:r>
          </a:p>
          <a:p>
            <a:r>
              <a:rPr lang="en-US" dirty="0"/>
              <a:t>&lt;</a:t>
            </a:r>
            <a:r>
              <a:rPr lang="en-US" dirty="0" err="1"/>
              <a:t>cstdio</a:t>
            </a:r>
            <a:r>
              <a:rPr lang="en-US" dirty="0"/>
              <a:t>&gt;: C-style input/output operations. Often used for functions like </a:t>
            </a:r>
            <a:r>
              <a:rPr lang="en-US" dirty="0" err="1"/>
              <a:t>printf</a:t>
            </a:r>
            <a:r>
              <a:rPr lang="en-US" dirty="0"/>
              <a:t> and </a:t>
            </a:r>
            <a:r>
              <a:rPr lang="en-US" dirty="0" err="1"/>
              <a:t>scanf</a:t>
            </a:r>
            <a:r>
              <a:rPr lang="en-US" dirty="0"/>
              <a:t>.</a:t>
            </a:r>
          </a:p>
          <a:p>
            <a:r>
              <a:rPr lang="en-US" dirty="0"/>
              <a:t>&lt;</a:t>
            </a:r>
            <a:r>
              <a:rPr lang="en-US" dirty="0" err="1"/>
              <a:t>cstdlib</a:t>
            </a:r>
            <a:r>
              <a:rPr lang="en-US" dirty="0"/>
              <a:t>&gt;: General utilities library. It includes functions involving memory allocation (malloc, free) and other general-purpose functions.</a:t>
            </a:r>
          </a:p>
          <a:p>
            <a:r>
              <a:rPr lang="en-US" dirty="0"/>
              <a:t>&lt;</a:t>
            </a:r>
            <a:r>
              <a:rPr lang="en-US" dirty="0" err="1"/>
              <a:t>cstring</a:t>
            </a:r>
            <a:r>
              <a:rPr lang="en-US" dirty="0"/>
              <a:t>&gt;: C-style string manipulation functions.</a:t>
            </a:r>
          </a:p>
        </p:txBody>
      </p:sp>
    </p:spTree>
    <p:extLst>
      <p:ext uri="{BB962C8B-B14F-4D97-AF65-F5344CB8AC3E}">
        <p14:creationId xmlns:p14="http://schemas.microsoft.com/office/powerpoint/2010/main" val="2257484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0F5A-BA69-233F-722A-C943AD58607D}"/>
              </a:ext>
            </a:extLst>
          </p:cNvPr>
          <p:cNvSpPr>
            <a:spLocks noGrp="1"/>
          </p:cNvSpPr>
          <p:nvPr>
            <p:ph type="title"/>
          </p:nvPr>
        </p:nvSpPr>
        <p:spPr/>
        <p:txBody>
          <a:bodyPr/>
          <a:lstStyle/>
          <a:p>
            <a:r>
              <a:rPr lang="en-US" dirty="0"/>
              <a:t>Basics C++ main() function</a:t>
            </a:r>
          </a:p>
        </p:txBody>
      </p:sp>
      <p:sp>
        <p:nvSpPr>
          <p:cNvPr id="3" name="Content Placeholder 2">
            <a:extLst>
              <a:ext uri="{FF2B5EF4-FFF2-40B4-BE49-F238E27FC236}">
                <a16:creationId xmlns:a16="http://schemas.microsoft.com/office/drawing/2014/main" id="{71A39A33-FA69-182E-84FD-940EB843FA77}"/>
              </a:ext>
            </a:extLst>
          </p:cNvPr>
          <p:cNvSpPr>
            <a:spLocks noGrp="1"/>
          </p:cNvSpPr>
          <p:nvPr>
            <p:ph sz="half" idx="1"/>
          </p:nvPr>
        </p:nvSpPr>
        <p:spPr/>
        <p:txBody>
          <a:bodyPr/>
          <a:lstStyle/>
          <a:p>
            <a:r>
              <a:rPr lang="en-US" dirty="0"/>
              <a:t>only one main function is allowed</a:t>
            </a:r>
          </a:p>
          <a:p>
            <a:r>
              <a:rPr lang="en-US" dirty="0"/>
              <a:t>does not have to be same name as the .</a:t>
            </a:r>
            <a:r>
              <a:rPr lang="en-US" dirty="0" err="1"/>
              <a:t>cpp</a:t>
            </a:r>
            <a:r>
              <a:rPr lang="en-US" dirty="0"/>
              <a:t> file extension</a:t>
            </a:r>
          </a:p>
          <a:p>
            <a:r>
              <a:rPr lang="en-US" dirty="0"/>
              <a:t>main function can receive command-line arguments when the program is executed (use case Google unit tests) </a:t>
            </a:r>
          </a:p>
          <a:p>
            <a:pPr marL="0" indent="0">
              <a:buNone/>
            </a:pPr>
            <a:r>
              <a:rPr lang="en-US" dirty="0"/>
              <a:t>- int main(int </a:t>
            </a:r>
            <a:r>
              <a:rPr lang="en-US" dirty="0" err="1"/>
              <a:t>argc</a:t>
            </a:r>
            <a:r>
              <a:rPr lang="en-US" dirty="0"/>
              <a:t>, char* </a:t>
            </a:r>
            <a:r>
              <a:rPr lang="en-US" dirty="0" err="1"/>
              <a:t>argv</a:t>
            </a:r>
            <a:r>
              <a:rPr lang="en-US" dirty="0"/>
              <a:t>[])</a:t>
            </a:r>
          </a:p>
        </p:txBody>
      </p:sp>
      <p:sp>
        <p:nvSpPr>
          <p:cNvPr id="4" name="Content Placeholder 3">
            <a:extLst>
              <a:ext uri="{FF2B5EF4-FFF2-40B4-BE49-F238E27FC236}">
                <a16:creationId xmlns:a16="http://schemas.microsoft.com/office/drawing/2014/main" id="{2B4956F2-EE7E-291C-CA44-A01A89D6BEF0}"/>
              </a:ext>
            </a:extLst>
          </p:cNvPr>
          <p:cNvSpPr>
            <a:spLocks noGrp="1"/>
          </p:cNvSpPr>
          <p:nvPr>
            <p:ph sz="half" idx="2"/>
          </p:nvPr>
        </p:nvSpPr>
        <p:spPr/>
        <p:txBody>
          <a:bodyPr/>
          <a:lstStyle/>
          <a:p>
            <a:r>
              <a:rPr lang="en-US" dirty="0"/>
              <a:t>return 0; at the end of main function meaning </a:t>
            </a:r>
          </a:p>
          <a:p>
            <a:pPr marL="0" indent="0">
              <a:buNone/>
            </a:pPr>
            <a:r>
              <a:rPr lang="en-US" dirty="0"/>
              <a:t>- Conventionally, a return value of 0 indicates successful execution, and a non-zero value (commonly 1) indicates an error or an abnormal termination.</a:t>
            </a:r>
          </a:p>
        </p:txBody>
      </p:sp>
    </p:spTree>
    <p:extLst>
      <p:ext uri="{BB962C8B-B14F-4D97-AF65-F5344CB8AC3E}">
        <p14:creationId xmlns:p14="http://schemas.microsoft.com/office/powerpoint/2010/main" val="4101502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0A2E-41F5-F550-5787-C721B0B6FD2B}"/>
              </a:ext>
            </a:extLst>
          </p:cNvPr>
          <p:cNvSpPr>
            <a:spLocks noGrp="1"/>
          </p:cNvSpPr>
          <p:nvPr>
            <p:ph type="title"/>
          </p:nvPr>
        </p:nvSpPr>
        <p:spPr/>
        <p:txBody>
          <a:bodyPr/>
          <a:lstStyle/>
          <a:p>
            <a:r>
              <a:rPr lang="en-US" dirty="0"/>
              <a:t>Basic using namespace </a:t>
            </a:r>
          </a:p>
        </p:txBody>
      </p:sp>
      <p:sp>
        <p:nvSpPr>
          <p:cNvPr id="3" name="Content Placeholder 2">
            <a:extLst>
              <a:ext uri="{FF2B5EF4-FFF2-40B4-BE49-F238E27FC236}">
                <a16:creationId xmlns:a16="http://schemas.microsoft.com/office/drawing/2014/main" id="{ECCF4262-45A6-6922-E352-1AF449FF5F00}"/>
              </a:ext>
            </a:extLst>
          </p:cNvPr>
          <p:cNvSpPr>
            <a:spLocks noGrp="1"/>
          </p:cNvSpPr>
          <p:nvPr>
            <p:ph sz="half" idx="1"/>
          </p:nvPr>
        </p:nvSpPr>
        <p:spPr/>
        <p:txBody>
          <a:bodyPr/>
          <a:lstStyle/>
          <a:p>
            <a:r>
              <a:rPr lang="en-US" dirty="0"/>
              <a:t>Avoiding Ambiguities: Different libraries may have components with the same name. Explicitly qualifying names with the namespace helps avoid ambiguities.</a:t>
            </a:r>
          </a:p>
        </p:txBody>
      </p:sp>
      <p:sp>
        <p:nvSpPr>
          <p:cNvPr id="4" name="Content Placeholder 3">
            <a:extLst>
              <a:ext uri="{FF2B5EF4-FFF2-40B4-BE49-F238E27FC236}">
                <a16:creationId xmlns:a16="http://schemas.microsoft.com/office/drawing/2014/main" id="{D94CA118-97F5-C0F5-3B1D-9B3D357B2F0F}"/>
              </a:ext>
            </a:extLst>
          </p:cNvPr>
          <p:cNvSpPr>
            <a:spLocks noGrp="1"/>
          </p:cNvSpPr>
          <p:nvPr>
            <p:ph sz="half" idx="2"/>
          </p:nvPr>
        </p:nvSpPr>
        <p:spPr/>
        <p:txBody>
          <a:bodyPr/>
          <a:lstStyle/>
          <a:p>
            <a:r>
              <a:rPr lang="en-US" dirty="0"/>
              <a:t>Maintainability for large data structures</a:t>
            </a:r>
          </a:p>
        </p:txBody>
      </p:sp>
    </p:spTree>
    <p:extLst>
      <p:ext uri="{BB962C8B-B14F-4D97-AF65-F5344CB8AC3E}">
        <p14:creationId xmlns:p14="http://schemas.microsoft.com/office/powerpoint/2010/main" val="39211296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1820</TotalTime>
  <Words>1416</Words>
  <Application>Microsoft Office PowerPoint</Application>
  <PresentationFormat>Widescreen</PresentationFormat>
  <Paragraphs>186</Paragraphs>
  <Slides>20</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Söhne</vt:lpstr>
      <vt:lpstr>Arial</vt:lpstr>
      <vt:lpstr>Calibri</vt:lpstr>
      <vt:lpstr>Calibri Light</vt:lpstr>
      <vt:lpstr>Office Theme</vt:lpstr>
      <vt:lpstr>C++ Workshop</vt:lpstr>
      <vt:lpstr>History about C++</vt:lpstr>
      <vt:lpstr>Why C++ is Cool!</vt:lpstr>
      <vt:lpstr>C++ in the real world</vt:lpstr>
      <vt:lpstr>C++ and Gaming</vt:lpstr>
      <vt:lpstr>Other areas C++ is used</vt:lpstr>
      <vt:lpstr>Basics Standard Library #include  (java = import) https://en.cppreference.com/w/cpp/standard_library &lt;- for more</vt:lpstr>
      <vt:lpstr>Basics C++ main() function</vt:lpstr>
      <vt:lpstr>Basic using namespace </vt:lpstr>
      <vt:lpstr>Basics Variables</vt:lpstr>
      <vt:lpstr>Basics Variables continued</vt:lpstr>
      <vt:lpstr>Basics Operators</vt:lpstr>
      <vt:lpstr>Basics Operators continues</vt:lpstr>
      <vt:lpstr>Basics Control Flow</vt:lpstr>
      <vt:lpstr>Functions</vt:lpstr>
      <vt:lpstr>Functions</vt:lpstr>
      <vt:lpstr>Functions</vt:lpstr>
      <vt:lpstr>Functions</vt:lpstr>
      <vt:lpstr>Functions</vt:lpstr>
      <vt:lpstr>Arrays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Valkyrie Valerie</dc:creator>
  <cp:lastModifiedBy>Valkyrie Valerie</cp:lastModifiedBy>
  <cp:revision>8</cp:revision>
  <dcterms:created xsi:type="dcterms:W3CDTF">2024-01-02T17:22:25Z</dcterms:created>
  <dcterms:modified xsi:type="dcterms:W3CDTF">2024-01-19T17:51:49Z</dcterms:modified>
</cp:coreProperties>
</file>

<file path=docProps/thumbnail.jpeg>
</file>